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rchivo Black" charset="1" panose="020B0A03020202020B04"/>
      <p:regular r:id="rId24"/>
    </p:embeddedFont>
    <p:embeddedFont>
      <p:font typeface="Montserrat Bold" charset="1" panose="00000800000000000000"/>
      <p:regular r:id="rId25"/>
    </p:embeddedFont>
    <p:embeddedFont>
      <p:font typeface="Montserrat" charset="1" panose="00000500000000000000"/>
      <p:regular r:id="rId26"/>
    </p:embeddedFont>
    <p:embeddedFont>
      <p:font typeface="Open Sauce" charset="1" panose="00000500000000000000"/>
      <p:regular r:id="rId27"/>
    </p:embeddedFont>
    <p:embeddedFont>
      <p:font typeface="Open Sauce Bold"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2" Target="../media/image5.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8.jpe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8.jpeg" Type="http://schemas.openxmlformats.org/officeDocument/2006/relationships/image"/><Relationship Id="rId4" Target="../media/image6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8.jpeg" Type="http://schemas.openxmlformats.org/officeDocument/2006/relationships/image"/><Relationship Id="rId4" Target="../media/image6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8.jpeg" Type="http://schemas.openxmlformats.org/officeDocument/2006/relationships/image"/><Relationship Id="rId4" Target="../media/image6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8.jpeg" Type="http://schemas.openxmlformats.org/officeDocument/2006/relationships/image"/><Relationship Id="rId4" Target="../media/image64.png" Type="http://schemas.openxmlformats.org/officeDocument/2006/relationships/image"/><Relationship Id="rId5" Target="../media/image6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8.jpeg" Type="http://schemas.openxmlformats.org/officeDocument/2006/relationships/image"/><Relationship Id="rId4" Target="../media/image6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61.png" Type="http://schemas.openxmlformats.org/officeDocument/2006/relationships/image"/><Relationship Id="rId4" Target="../media/image60.png" Type="http://schemas.openxmlformats.org/officeDocument/2006/relationships/image"/><Relationship Id="rId5" Target="../media/image67.jpe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media/image65.png" Type="http://schemas.openxmlformats.org/officeDocument/2006/relationships/image"/><Relationship Id="rId9" Target="../media/image6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pn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5.jpeg" Type="http://schemas.openxmlformats.org/officeDocument/2006/relationships/image"/><Relationship Id="rId4" Target="../media/image3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2" Target="../media/image5.png" Type="http://schemas.openxmlformats.org/officeDocument/2006/relationships/image"/><Relationship Id="rId3" Target="../media/image3.png" Type="http://schemas.openxmlformats.org/officeDocument/2006/relationships/image"/><Relationship Id="rId4" Target="../media/image37.jpeg" Type="http://schemas.openxmlformats.org/officeDocument/2006/relationships/image"/><Relationship Id="rId5" Target="../media/image38.jpe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18555"/>
            </a:stretch>
          </a:blipFill>
        </p:spPr>
      </p:sp>
      <p:grpSp>
        <p:nvGrpSpPr>
          <p:cNvPr name="Group 3" id="3"/>
          <p:cNvGrpSpPr/>
          <p:nvPr/>
        </p:nvGrpSpPr>
        <p:grpSpPr>
          <a:xfrm rot="0">
            <a:off x="7617148" y="0"/>
            <a:ext cx="10670852" cy="10400373"/>
            <a:chOff x="0" y="0"/>
            <a:chExt cx="10554270" cy="10286746"/>
          </a:xfrm>
        </p:grpSpPr>
        <p:sp>
          <p:nvSpPr>
            <p:cNvPr name="Freeform 4" id="4"/>
            <p:cNvSpPr/>
            <p:nvPr/>
          </p:nvSpPr>
          <p:spPr>
            <a:xfrm flipH="false" flipV="false" rot="0">
              <a:off x="196" y="-127"/>
              <a:ext cx="10554074" cy="10286873"/>
            </a:xfrm>
            <a:custGeom>
              <a:avLst/>
              <a:gdLst/>
              <a:ahLst/>
              <a:cxnLst/>
              <a:rect r="r" b="b" t="t" l="l"/>
              <a:pathLst>
                <a:path h="10286873" w="10554074">
                  <a:moveTo>
                    <a:pt x="10554075" y="10251440"/>
                  </a:moveTo>
                  <a:cubicBezTo>
                    <a:pt x="10554075" y="10284587"/>
                    <a:pt x="10540987" y="10286873"/>
                    <a:pt x="10506867" y="10286873"/>
                  </a:cubicBezTo>
                  <a:cubicBezTo>
                    <a:pt x="7004980" y="10286238"/>
                    <a:pt x="3503249" y="10286238"/>
                    <a:pt x="1362" y="10286238"/>
                  </a:cubicBezTo>
                  <a:cubicBezTo>
                    <a:pt x="-2990" y="10272395"/>
                    <a:pt x="4166" y="10259822"/>
                    <a:pt x="7750" y="10246995"/>
                  </a:cubicBezTo>
                  <a:cubicBezTo>
                    <a:pt x="161679" y="9685401"/>
                    <a:pt x="315764" y="9123934"/>
                    <a:pt x="470160" y="8562467"/>
                  </a:cubicBezTo>
                  <a:cubicBezTo>
                    <a:pt x="690304" y="7761986"/>
                    <a:pt x="910915" y="6961632"/>
                    <a:pt x="1130902" y="6161151"/>
                  </a:cubicBezTo>
                  <a:cubicBezTo>
                    <a:pt x="1402615" y="5172583"/>
                    <a:pt x="1673705" y="4184015"/>
                    <a:pt x="1945262" y="3195574"/>
                  </a:cubicBezTo>
                  <a:cubicBezTo>
                    <a:pt x="2221182" y="2191385"/>
                    <a:pt x="2497257" y="1187323"/>
                    <a:pt x="2773955" y="183261"/>
                  </a:cubicBezTo>
                  <a:cubicBezTo>
                    <a:pt x="2790782" y="122174"/>
                    <a:pt x="2801532" y="59690"/>
                    <a:pt x="2828797" y="635"/>
                  </a:cubicBezTo>
                  <a:cubicBezTo>
                    <a:pt x="5388258" y="635"/>
                    <a:pt x="7947718" y="635"/>
                    <a:pt x="10507179" y="0"/>
                  </a:cubicBezTo>
                  <a:cubicBezTo>
                    <a:pt x="10541923" y="0"/>
                    <a:pt x="10553762" y="3429"/>
                    <a:pt x="10553762" y="35814"/>
                  </a:cubicBezTo>
                  <a:cubicBezTo>
                    <a:pt x="10552827" y="3441065"/>
                    <a:pt x="10552827" y="6846316"/>
                    <a:pt x="10554075" y="10251440"/>
                  </a:cubicBezTo>
                  <a:close/>
                </a:path>
              </a:pathLst>
            </a:custGeom>
            <a:blipFill>
              <a:blip r:embed="rId3"/>
              <a:stretch>
                <a:fillRect l="-33547" t="-1" r="-33545" b="-1"/>
              </a:stretch>
            </a:blipFill>
          </p:spPr>
        </p:sp>
      </p:grpSp>
      <p:grpSp>
        <p:nvGrpSpPr>
          <p:cNvPr name="Group 5" id="5"/>
          <p:cNvGrpSpPr/>
          <p:nvPr/>
        </p:nvGrpSpPr>
        <p:grpSpPr>
          <a:xfrm rot="0">
            <a:off x="4191521" y="3349077"/>
            <a:ext cx="9904959" cy="3259355"/>
            <a:chOff x="0" y="0"/>
            <a:chExt cx="2608713" cy="858431"/>
          </a:xfrm>
        </p:grpSpPr>
        <p:sp>
          <p:nvSpPr>
            <p:cNvPr name="Freeform 6" id="6"/>
            <p:cNvSpPr/>
            <p:nvPr/>
          </p:nvSpPr>
          <p:spPr>
            <a:xfrm flipH="false" flipV="false" rot="0">
              <a:off x="0" y="0"/>
              <a:ext cx="2608713" cy="858431"/>
            </a:xfrm>
            <a:custGeom>
              <a:avLst/>
              <a:gdLst/>
              <a:ahLst/>
              <a:cxnLst/>
              <a:rect r="r" b="b" t="t" l="l"/>
              <a:pathLst>
                <a:path h="858431" w="2608713">
                  <a:moveTo>
                    <a:pt x="0" y="0"/>
                  </a:moveTo>
                  <a:lnTo>
                    <a:pt x="2608713" y="0"/>
                  </a:lnTo>
                  <a:lnTo>
                    <a:pt x="2608713" y="858431"/>
                  </a:lnTo>
                  <a:lnTo>
                    <a:pt x="0" y="858431"/>
                  </a:lnTo>
                  <a:close/>
                </a:path>
              </a:pathLst>
            </a:custGeom>
            <a:solidFill>
              <a:srgbClr val="FFFFFF"/>
            </a:solidFill>
          </p:spPr>
        </p:sp>
        <p:sp>
          <p:nvSpPr>
            <p:cNvPr name="TextBox 7" id="7"/>
            <p:cNvSpPr txBox="true"/>
            <p:nvPr/>
          </p:nvSpPr>
          <p:spPr>
            <a:xfrm>
              <a:off x="0" y="-19050"/>
              <a:ext cx="2608713" cy="877481"/>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4237583" y="6937923"/>
            <a:ext cx="9904959" cy="680751"/>
          </a:xfrm>
          <a:custGeom>
            <a:avLst/>
            <a:gdLst/>
            <a:ahLst/>
            <a:cxnLst/>
            <a:rect r="r" b="b" t="t" l="l"/>
            <a:pathLst>
              <a:path h="680751" w="9904959">
                <a:moveTo>
                  <a:pt x="0" y="0"/>
                </a:moveTo>
                <a:lnTo>
                  <a:pt x="9904958" y="0"/>
                </a:lnTo>
                <a:lnTo>
                  <a:pt x="9904958" y="680752"/>
                </a:lnTo>
                <a:lnTo>
                  <a:pt x="0" y="680752"/>
                </a:lnTo>
                <a:lnTo>
                  <a:pt x="0" y="0"/>
                </a:lnTo>
                <a:close/>
              </a:path>
            </a:pathLst>
          </a:custGeom>
          <a:blipFill>
            <a:blip r:embed="rId4"/>
            <a:stretch>
              <a:fillRect l="0" t="-187363" r="0" b="0"/>
            </a:stretch>
          </a:blipFill>
        </p:spPr>
      </p:sp>
      <p:sp>
        <p:nvSpPr>
          <p:cNvPr name="TextBox 9" id="9"/>
          <p:cNvSpPr txBox="true"/>
          <p:nvPr/>
        </p:nvSpPr>
        <p:spPr>
          <a:xfrm rot="0">
            <a:off x="4441321" y="3749034"/>
            <a:ext cx="9405358" cy="2100028"/>
          </a:xfrm>
          <a:prstGeom prst="rect">
            <a:avLst/>
          </a:prstGeom>
        </p:spPr>
        <p:txBody>
          <a:bodyPr anchor="t" rtlCol="false" tIns="0" lIns="0" bIns="0" rIns="0">
            <a:spAutoFit/>
          </a:bodyPr>
          <a:lstStyle/>
          <a:p>
            <a:pPr algn="ctr">
              <a:lnSpc>
                <a:spcPts val="16975"/>
              </a:lnSpc>
            </a:pPr>
            <a:r>
              <a:rPr lang="en-US" sz="12300" spc="172">
                <a:solidFill>
                  <a:srgbClr val="040506"/>
                </a:solidFill>
                <a:latin typeface="Archivo Black"/>
                <a:ea typeface="Archivo Black"/>
                <a:cs typeface="Archivo Black"/>
                <a:sym typeface="Archivo Black"/>
              </a:rPr>
              <a:t>PROJECT</a:t>
            </a:r>
          </a:p>
        </p:txBody>
      </p:sp>
      <p:sp>
        <p:nvSpPr>
          <p:cNvPr name="Freeform 10" id="10"/>
          <p:cNvSpPr/>
          <p:nvPr/>
        </p:nvSpPr>
        <p:spPr>
          <a:xfrm flipH="false" flipV="false" rot="0">
            <a:off x="426103" y="384079"/>
            <a:ext cx="5096537" cy="1289243"/>
          </a:xfrm>
          <a:custGeom>
            <a:avLst/>
            <a:gdLst/>
            <a:ahLst/>
            <a:cxnLst/>
            <a:rect r="r" b="b" t="t" l="l"/>
            <a:pathLst>
              <a:path h="1289243" w="5096537">
                <a:moveTo>
                  <a:pt x="0" y="0"/>
                </a:moveTo>
                <a:lnTo>
                  <a:pt x="5096538" y="0"/>
                </a:lnTo>
                <a:lnTo>
                  <a:pt x="5096538" y="1289242"/>
                </a:lnTo>
                <a:lnTo>
                  <a:pt x="0" y="1289242"/>
                </a:lnTo>
                <a:lnTo>
                  <a:pt x="0" y="0"/>
                </a:lnTo>
                <a:close/>
              </a:path>
            </a:pathLst>
          </a:custGeom>
          <a:blipFill>
            <a:blip r:embed="rId5"/>
            <a:stretch>
              <a:fillRect l="0" t="0" r="0" b="0"/>
            </a:stretch>
          </a:blipFill>
        </p:spPr>
      </p:sp>
      <p:sp>
        <p:nvSpPr>
          <p:cNvPr name="TextBox 11" id="11"/>
          <p:cNvSpPr txBox="true"/>
          <p:nvPr/>
        </p:nvSpPr>
        <p:spPr>
          <a:xfrm rot="0">
            <a:off x="2861735" y="3477118"/>
            <a:ext cx="12564531" cy="689908"/>
          </a:xfrm>
          <a:prstGeom prst="rect">
            <a:avLst/>
          </a:prstGeom>
        </p:spPr>
        <p:txBody>
          <a:bodyPr anchor="t" rtlCol="false" tIns="0" lIns="0" bIns="0" rIns="0">
            <a:spAutoFit/>
          </a:bodyPr>
          <a:lstStyle/>
          <a:p>
            <a:pPr algn="ctr">
              <a:lnSpc>
                <a:spcPts val="5500"/>
              </a:lnSpc>
            </a:pPr>
            <a:r>
              <a:rPr lang="en-US" sz="3986" spc="55">
                <a:solidFill>
                  <a:srgbClr val="040506"/>
                </a:solidFill>
                <a:latin typeface="Archivo Black"/>
                <a:ea typeface="Archivo Black"/>
                <a:cs typeface="Archivo Black"/>
                <a:sym typeface="Archivo Black"/>
              </a:rPr>
              <a:t>4 WEEKS INDUSTRIAL TRAINING</a:t>
            </a:r>
          </a:p>
        </p:txBody>
      </p:sp>
      <p:sp>
        <p:nvSpPr>
          <p:cNvPr name="TextBox 12" id="12"/>
          <p:cNvSpPr txBox="true"/>
          <p:nvPr/>
        </p:nvSpPr>
        <p:spPr>
          <a:xfrm rot="0">
            <a:off x="4441321" y="5810962"/>
            <a:ext cx="9497482" cy="360397"/>
          </a:xfrm>
          <a:prstGeom prst="rect">
            <a:avLst/>
          </a:prstGeom>
        </p:spPr>
        <p:txBody>
          <a:bodyPr anchor="t" rtlCol="false" tIns="0" lIns="0" bIns="0" rIns="0">
            <a:spAutoFit/>
          </a:bodyPr>
          <a:lstStyle/>
          <a:p>
            <a:pPr algn="ctr">
              <a:lnSpc>
                <a:spcPts val="2971"/>
              </a:lnSpc>
            </a:pPr>
            <a:r>
              <a:rPr lang="en-US" b="true" sz="2153" spc="114">
                <a:solidFill>
                  <a:srgbClr val="231F20"/>
                </a:solidFill>
                <a:latin typeface="Montserrat Bold"/>
                <a:ea typeface="Montserrat Bold"/>
                <a:cs typeface="Montserrat Bold"/>
                <a:sym typeface="Montserrat Bold"/>
              </a:rPr>
              <a:t>HOUSING PRICE PREDICTION USING MACHINE LEARNING</a:t>
            </a:r>
          </a:p>
        </p:txBody>
      </p:sp>
      <p:grpSp>
        <p:nvGrpSpPr>
          <p:cNvPr name="Group 13" id="13"/>
          <p:cNvGrpSpPr/>
          <p:nvPr/>
        </p:nvGrpSpPr>
        <p:grpSpPr>
          <a:xfrm rot="0">
            <a:off x="384728" y="7757398"/>
            <a:ext cx="6961206" cy="2003010"/>
            <a:chOff x="0" y="0"/>
            <a:chExt cx="1833404" cy="527542"/>
          </a:xfrm>
        </p:grpSpPr>
        <p:sp>
          <p:nvSpPr>
            <p:cNvPr name="Freeform 14" id="14"/>
            <p:cNvSpPr/>
            <p:nvPr/>
          </p:nvSpPr>
          <p:spPr>
            <a:xfrm flipH="false" flipV="false" rot="0">
              <a:off x="0" y="0"/>
              <a:ext cx="1833404" cy="527542"/>
            </a:xfrm>
            <a:custGeom>
              <a:avLst/>
              <a:gdLst/>
              <a:ahLst/>
              <a:cxnLst/>
              <a:rect r="r" b="b" t="t" l="l"/>
              <a:pathLst>
                <a:path h="527542" w="1833404">
                  <a:moveTo>
                    <a:pt x="0" y="0"/>
                  </a:moveTo>
                  <a:lnTo>
                    <a:pt x="1833404" y="0"/>
                  </a:lnTo>
                  <a:lnTo>
                    <a:pt x="1833404" y="527542"/>
                  </a:lnTo>
                  <a:lnTo>
                    <a:pt x="0" y="527542"/>
                  </a:lnTo>
                  <a:close/>
                </a:path>
              </a:pathLst>
            </a:custGeom>
            <a:solidFill>
              <a:srgbClr val="FFFFFF"/>
            </a:solidFill>
          </p:spPr>
        </p:sp>
        <p:sp>
          <p:nvSpPr>
            <p:cNvPr name="TextBox 15" id="15"/>
            <p:cNvSpPr txBox="true"/>
            <p:nvPr/>
          </p:nvSpPr>
          <p:spPr>
            <a:xfrm>
              <a:off x="0" y="-19050"/>
              <a:ext cx="1833404" cy="546592"/>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426103" y="7816624"/>
            <a:ext cx="9497482" cy="1846458"/>
          </a:xfrm>
          <a:prstGeom prst="rect">
            <a:avLst/>
          </a:prstGeom>
        </p:spPr>
        <p:txBody>
          <a:bodyPr anchor="t" rtlCol="false" tIns="0" lIns="0" bIns="0" rIns="0">
            <a:spAutoFit/>
          </a:bodyPr>
          <a:lstStyle/>
          <a:p>
            <a:pPr algn="just">
              <a:lnSpc>
                <a:spcPts val="2971"/>
              </a:lnSpc>
            </a:pPr>
            <a:r>
              <a:rPr lang="en-US" b="true" sz="2153" spc="114">
                <a:solidFill>
                  <a:srgbClr val="231F20"/>
                </a:solidFill>
                <a:latin typeface="Montserrat Bold"/>
                <a:ea typeface="Montserrat Bold"/>
                <a:cs typeface="Montserrat Bold"/>
                <a:sym typeface="Montserrat Bold"/>
              </a:rPr>
              <a:t>NAME: PRABHJOT KAUR (12300402)</a:t>
            </a:r>
          </a:p>
          <a:p>
            <a:pPr algn="just">
              <a:lnSpc>
                <a:spcPts val="2971"/>
              </a:lnSpc>
            </a:pPr>
            <a:r>
              <a:rPr lang="en-US" b="true" sz="2153" spc="114">
                <a:solidFill>
                  <a:srgbClr val="231F20"/>
                </a:solidFill>
                <a:latin typeface="Montserrat Bold"/>
                <a:ea typeface="Montserrat Bold"/>
                <a:cs typeface="Montserrat Bold"/>
                <a:sym typeface="Montserrat Bold"/>
              </a:rPr>
              <a:t>EMAIL: PKSARAI88@GMAIL.COM</a:t>
            </a:r>
          </a:p>
          <a:p>
            <a:pPr algn="just">
              <a:lnSpc>
                <a:spcPts val="2971"/>
              </a:lnSpc>
            </a:pPr>
            <a:r>
              <a:rPr lang="en-US" b="true" sz="2153" spc="114">
                <a:solidFill>
                  <a:srgbClr val="231F20"/>
                </a:solidFill>
                <a:latin typeface="Montserrat Bold"/>
                <a:ea typeface="Montserrat Bold"/>
                <a:cs typeface="Montserrat Bold"/>
                <a:sym typeface="Montserrat Bold"/>
              </a:rPr>
              <a:t>SECTION: C04A</a:t>
            </a:r>
          </a:p>
          <a:p>
            <a:pPr algn="just">
              <a:lnSpc>
                <a:spcPts val="2971"/>
              </a:lnSpc>
            </a:pPr>
            <a:r>
              <a:rPr lang="en-US" b="true" sz="2153" spc="114">
                <a:solidFill>
                  <a:srgbClr val="231F20"/>
                </a:solidFill>
                <a:latin typeface="Montserrat Bold"/>
                <a:ea typeface="Montserrat Bold"/>
                <a:cs typeface="Montserrat Bold"/>
                <a:sym typeface="Montserrat Bold"/>
              </a:rPr>
              <a:t>GITHUB: GITHUB.COM/PKSARAIII/12300402</a:t>
            </a:r>
          </a:p>
          <a:p>
            <a:pPr algn="just">
              <a:lnSpc>
                <a:spcPts val="2971"/>
              </a:lnSpc>
            </a:pPr>
            <a:r>
              <a:rPr lang="en-US" b="true" sz="2153" spc="114">
                <a:solidFill>
                  <a:srgbClr val="231F20"/>
                </a:solidFill>
                <a:latin typeface="Montserrat Bold"/>
                <a:ea typeface="Montserrat Bold"/>
                <a:cs typeface="Montserrat Bold"/>
                <a:sym typeface="Montserrat Bold"/>
              </a:rPr>
              <a:t>LINKEDIN: LINKEDIN.COM/IN/PKSARAIII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413303" y="3699913"/>
            <a:ext cx="2578727" cy="1432874"/>
            <a:chOff x="0" y="0"/>
            <a:chExt cx="4159440" cy="2311200"/>
          </a:xfrm>
        </p:grpSpPr>
        <p:sp>
          <p:nvSpPr>
            <p:cNvPr name="Freeform 4" id="4"/>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5" id="5"/>
          <p:cNvGrpSpPr/>
          <p:nvPr/>
        </p:nvGrpSpPr>
        <p:grpSpPr>
          <a:xfrm rot="0">
            <a:off x="1514184" y="4098975"/>
            <a:ext cx="2087711" cy="2089050"/>
            <a:chOff x="0" y="0"/>
            <a:chExt cx="3367440" cy="3369600"/>
          </a:xfrm>
        </p:grpSpPr>
        <p:sp>
          <p:nvSpPr>
            <p:cNvPr name="Freeform 6" id="6"/>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7" id="7"/>
          <p:cNvGrpSpPr/>
          <p:nvPr/>
        </p:nvGrpSpPr>
        <p:grpSpPr>
          <a:xfrm rot="0">
            <a:off x="3988013" y="4097636"/>
            <a:ext cx="2088157" cy="2086818"/>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9" id="9"/>
          <p:cNvGrpSpPr/>
          <p:nvPr/>
        </p:nvGrpSpPr>
        <p:grpSpPr>
          <a:xfrm rot="0">
            <a:off x="3873740" y="5103326"/>
            <a:ext cx="2582745" cy="1431089"/>
            <a:chOff x="0" y="0"/>
            <a:chExt cx="4165920" cy="2308320"/>
          </a:xfrm>
        </p:grpSpPr>
        <p:sp>
          <p:nvSpPr>
            <p:cNvPr name="Freeform 10" id="10"/>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1" id="11"/>
          <p:cNvGrpSpPr/>
          <p:nvPr/>
        </p:nvGrpSpPr>
        <p:grpSpPr>
          <a:xfrm rot="0">
            <a:off x="6713659" y="3726249"/>
            <a:ext cx="2578727" cy="1432874"/>
            <a:chOff x="0" y="0"/>
            <a:chExt cx="4159440" cy="2311200"/>
          </a:xfrm>
        </p:grpSpPr>
        <p:sp>
          <p:nvSpPr>
            <p:cNvPr name="Freeform 12" id="12"/>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13" id="13"/>
          <p:cNvGrpSpPr/>
          <p:nvPr/>
        </p:nvGrpSpPr>
        <p:grpSpPr>
          <a:xfrm rot="0">
            <a:off x="6814541" y="4125311"/>
            <a:ext cx="2087711" cy="2089050"/>
            <a:chOff x="0" y="0"/>
            <a:chExt cx="3367440" cy="3369600"/>
          </a:xfrm>
        </p:grpSpPr>
        <p:sp>
          <p:nvSpPr>
            <p:cNvPr name="Freeform 14" id="14"/>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5" id="15"/>
          <p:cNvGrpSpPr/>
          <p:nvPr/>
        </p:nvGrpSpPr>
        <p:grpSpPr>
          <a:xfrm rot="0">
            <a:off x="9288369" y="4123972"/>
            <a:ext cx="2088157" cy="2086818"/>
            <a:chOff x="0" y="0"/>
            <a:chExt cx="3368160" cy="3366000"/>
          </a:xfrm>
        </p:grpSpPr>
        <p:sp>
          <p:nvSpPr>
            <p:cNvPr name="Freeform 16" id="16"/>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grpSp>
        <p:nvGrpSpPr>
          <p:cNvPr name="Group 17" id="17"/>
          <p:cNvGrpSpPr/>
          <p:nvPr/>
        </p:nvGrpSpPr>
        <p:grpSpPr>
          <a:xfrm rot="0">
            <a:off x="9174096" y="5129662"/>
            <a:ext cx="2582745" cy="1431089"/>
            <a:chOff x="0" y="0"/>
            <a:chExt cx="4165920" cy="2308320"/>
          </a:xfrm>
        </p:grpSpPr>
        <p:sp>
          <p:nvSpPr>
            <p:cNvPr name="Freeform 18" id="18"/>
            <p:cNvSpPr/>
            <p:nvPr/>
          </p:nvSpPr>
          <p:spPr>
            <a:xfrm flipH="false" flipV="false" rot="0">
              <a:off x="0" y="0"/>
              <a:ext cx="4165981" cy="2308352"/>
            </a:xfrm>
            <a:custGeom>
              <a:avLst/>
              <a:gdLst/>
              <a:ahLst/>
              <a:cxnLst/>
              <a:rect r="r" b="b" t="t" l="l"/>
              <a:pathLst>
                <a:path h="2308352" w="4165981">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true">
              <a:gsLst>
                <a:gs pos="0">
                  <a:srgbClr val="000000">
                    <a:alpha val="100000"/>
                  </a:srgbClr>
                </a:gs>
                <a:gs pos="100000">
                  <a:srgbClr val="555555">
                    <a:alpha val="100000"/>
                  </a:srgbClr>
                </a:gs>
              </a:gsLst>
              <a:lin ang="0"/>
            </a:gradFill>
          </p:spPr>
        </p:sp>
      </p:grpSp>
      <p:grpSp>
        <p:nvGrpSpPr>
          <p:cNvPr name="Group 19" id="19"/>
          <p:cNvGrpSpPr/>
          <p:nvPr/>
        </p:nvGrpSpPr>
        <p:grpSpPr>
          <a:xfrm rot="0">
            <a:off x="12014016" y="3722678"/>
            <a:ext cx="2578727" cy="1432874"/>
            <a:chOff x="0" y="0"/>
            <a:chExt cx="4159440" cy="2311200"/>
          </a:xfrm>
        </p:grpSpPr>
        <p:sp>
          <p:nvSpPr>
            <p:cNvPr name="Freeform 20" id="20"/>
            <p:cNvSpPr/>
            <p:nvPr/>
          </p:nvSpPr>
          <p:spPr>
            <a:xfrm flipH="false" flipV="false" rot="0">
              <a:off x="0" y="0"/>
              <a:ext cx="4159377" cy="2311146"/>
            </a:xfrm>
            <a:custGeom>
              <a:avLst/>
              <a:gdLst/>
              <a:ahLst/>
              <a:cxnLst/>
              <a:rect r="r" b="b" t="t" l="l"/>
              <a:pathLst>
                <a:path h="2311146" w="4159377">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true">
              <a:gsLst>
                <a:gs pos="0">
                  <a:srgbClr val="000000">
                    <a:alpha val="100000"/>
                  </a:srgbClr>
                </a:gs>
                <a:gs pos="100000">
                  <a:srgbClr val="555555">
                    <a:alpha val="100000"/>
                  </a:srgbClr>
                </a:gs>
              </a:gsLst>
              <a:lin ang="0"/>
            </a:gradFill>
          </p:spPr>
        </p:sp>
      </p:grpSp>
      <p:grpSp>
        <p:nvGrpSpPr>
          <p:cNvPr name="Group 21" id="21"/>
          <p:cNvGrpSpPr/>
          <p:nvPr/>
        </p:nvGrpSpPr>
        <p:grpSpPr>
          <a:xfrm rot="0">
            <a:off x="12114897" y="4121740"/>
            <a:ext cx="2087711" cy="2089050"/>
            <a:chOff x="0" y="0"/>
            <a:chExt cx="3367440" cy="3369600"/>
          </a:xfrm>
        </p:grpSpPr>
        <p:sp>
          <p:nvSpPr>
            <p:cNvPr name="Freeform 22" id="22"/>
            <p:cNvSpPr/>
            <p:nvPr/>
          </p:nvSpPr>
          <p:spPr>
            <a:xfrm flipH="false" flipV="false" rot="0">
              <a:off x="0" y="0"/>
              <a:ext cx="3367405" cy="3369564"/>
            </a:xfrm>
            <a:custGeom>
              <a:avLst/>
              <a:gdLst/>
              <a:ahLst/>
              <a:cxnLst/>
              <a:rect r="r" b="b" t="t" l="l"/>
              <a:pathLst>
                <a:path h="3369564" w="3367405">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true">
              <a:gsLst>
                <a:gs pos="0">
                  <a:srgbClr val="000000">
                    <a:alpha val="100000"/>
                  </a:srgbClr>
                </a:gs>
                <a:gs pos="100000">
                  <a:srgbClr val="555555">
                    <a:alpha val="100000"/>
                  </a:srgbClr>
                </a:gs>
              </a:gsLst>
              <a:lin ang="0"/>
            </a:gradFill>
          </p:spPr>
        </p:sp>
      </p:grpSp>
      <p:grpSp>
        <p:nvGrpSpPr>
          <p:cNvPr name="Group 23" id="23"/>
          <p:cNvGrpSpPr/>
          <p:nvPr/>
        </p:nvGrpSpPr>
        <p:grpSpPr>
          <a:xfrm rot="0">
            <a:off x="14588726" y="4120401"/>
            <a:ext cx="2088157" cy="2086818"/>
            <a:chOff x="0" y="0"/>
            <a:chExt cx="3368160" cy="3366000"/>
          </a:xfrm>
        </p:grpSpPr>
        <p:sp>
          <p:nvSpPr>
            <p:cNvPr name="Freeform 24" id="24"/>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true">
              <a:gsLst>
                <a:gs pos="0">
                  <a:srgbClr val="000000">
                    <a:alpha val="100000"/>
                  </a:srgbClr>
                </a:gs>
                <a:gs pos="100000">
                  <a:srgbClr val="555555">
                    <a:alpha val="100000"/>
                  </a:srgbClr>
                </a:gs>
              </a:gsLst>
              <a:lin ang="0"/>
            </a:gradFill>
          </p:spPr>
        </p:sp>
      </p:grpSp>
      <p:sp>
        <p:nvSpPr>
          <p:cNvPr name="Freeform 25" id="25"/>
          <p:cNvSpPr/>
          <p:nvPr/>
        </p:nvSpPr>
        <p:spPr>
          <a:xfrm flipH="false" flipV="false" rot="0">
            <a:off x="2069511" y="4580104"/>
            <a:ext cx="977057" cy="1121882"/>
          </a:xfrm>
          <a:custGeom>
            <a:avLst/>
            <a:gdLst/>
            <a:ahLst/>
            <a:cxnLst/>
            <a:rect r="r" b="b" t="t" l="l"/>
            <a:pathLst>
              <a:path h="1121882" w="977057">
                <a:moveTo>
                  <a:pt x="0" y="0"/>
                </a:moveTo>
                <a:lnTo>
                  <a:pt x="977057" y="0"/>
                </a:lnTo>
                <a:lnTo>
                  <a:pt x="977057" y="1121882"/>
                </a:lnTo>
                <a:lnTo>
                  <a:pt x="0" y="11218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2661056" y="4741787"/>
            <a:ext cx="995393" cy="955577"/>
          </a:xfrm>
          <a:custGeom>
            <a:avLst/>
            <a:gdLst/>
            <a:ahLst/>
            <a:cxnLst/>
            <a:rect r="r" b="b" t="t" l="l"/>
            <a:pathLst>
              <a:path h="955577" w="995393">
                <a:moveTo>
                  <a:pt x="0" y="0"/>
                </a:moveTo>
                <a:lnTo>
                  <a:pt x="995394" y="0"/>
                </a:lnTo>
                <a:lnTo>
                  <a:pt x="995394" y="955577"/>
                </a:lnTo>
                <a:lnTo>
                  <a:pt x="0" y="955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9863887" y="4719021"/>
            <a:ext cx="1114987" cy="952807"/>
          </a:xfrm>
          <a:custGeom>
            <a:avLst/>
            <a:gdLst/>
            <a:ahLst/>
            <a:cxnLst/>
            <a:rect r="r" b="b" t="t" l="l"/>
            <a:pathLst>
              <a:path h="952807" w="1114987">
                <a:moveTo>
                  <a:pt x="0" y="0"/>
                </a:moveTo>
                <a:lnTo>
                  <a:pt x="1114987" y="0"/>
                </a:lnTo>
                <a:lnTo>
                  <a:pt x="1114987" y="952808"/>
                </a:lnTo>
                <a:lnTo>
                  <a:pt x="0" y="9528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15164243" y="4675888"/>
            <a:ext cx="926844" cy="1084604"/>
          </a:xfrm>
          <a:custGeom>
            <a:avLst/>
            <a:gdLst/>
            <a:ahLst/>
            <a:cxnLst/>
            <a:rect r="r" b="b" t="t" l="l"/>
            <a:pathLst>
              <a:path h="1084604" w="926844">
                <a:moveTo>
                  <a:pt x="0" y="0"/>
                </a:moveTo>
                <a:lnTo>
                  <a:pt x="926844" y="0"/>
                </a:lnTo>
                <a:lnTo>
                  <a:pt x="926844" y="1084604"/>
                </a:lnTo>
                <a:lnTo>
                  <a:pt x="0" y="10846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9" id="29"/>
          <p:cNvSpPr txBox="true"/>
          <p:nvPr/>
        </p:nvSpPr>
        <p:spPr>
          <a:xfrm rot="0">
            <a:off x="1324041" y="7075003"/>
            <a:ext cx="2467998" cy="1654668"/>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a:ea typeface="Montserrat"/>
                <a:cs typeface="Montserrat"/>
                <a:sym typeface="Montserrat"/>
              </a:rPr>
              <a:t>Visualizes the distribution of numerical data and identifies outliers through quartiles and whiskers.</a:t>
            </a:r>
          </a:p>
          <a:p>
            <a:pPr algn="ctr">
              <a:lnSpc>
                <a:spcPts val="1886"/>
              </a:lnSpc>
            </a:pPr>
          </a:p>
        </p:txBody>
      </p:sp>
      <p:sp>
        <p:nvSpPr>
          <p:cNvPr name="TextBox 30" id="30"/>
          <p:cNvSpPr txBox="true"/>
          <p:nvPr/>
        </p:nvSpPr>
        <p:spPr>
          <a:xfrm rot="0">
            <a:off x="1584828" y="6496315"/>
            <a:ext cx="1986653" cy="426309"/>
          </a:xfrm>
          <a:prstGeom prst="rect">
            <a:avLst/>
          </a:prstGeom>
        </p:spPr>
        <p:txBody>
          <a:bodyPr anchor="t" rtlCol="false" tIns="0" lIns="0" bIns="0" rIns="0">
            <a:spAutoFit/>
          </a:bodyPr>
          <a:lstStyle/>
          <a:p>
            <a:pPr algn="ctr">
              <a:lnSpc>
                <a:spcPts val="3591"/>
              </a:lnSpc>
            </a:pPr>
            <a:r>
              <a:rPr lang="en-US" b="true" sz="2602" spc="36">
                <a:solidFill>
                  <a:srgbClr val="040506"/>
                </a:solidFill>
                <a:latin typeface="Montserrat Bold"/>
                <a:ea typeface="Montserrat Bold"/>
                <a:cs typeface="Montserrat Bold"/>
                <a:sym typeface="Montserrat Bold"/>
              </a:rPr>
              <a:t>Box Plot</a:t>
            </a:r>
          </a:p>
        </p:txBody>
      </p:sp>
      <p:sp>
        <p:nvSpPr>
          <p:cNvPr name="TextBox 31" id="31"/>
          <p:cNvSpPr txBox="true"/>
          <p:nvPr/>
        </p:nvSpPr>
        <p:spPr>
          <a:xfrm rot="0">
            <a:off x="3838543" y="2496552"/>
            <a:ext cx="2467998" cy="940293"/>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a:ea typeface="Montserrat"/>
                <a:cs typeface="Montserrat"/>
                <a:sym typeface="Montserrat"/>
              </a:rPr>
              <a:t>Shows the relationship between two variables, helping detect trends or correlations.</a:t>
            </a:r>
          </a:p>
        </p:txBody>
      </p:sp>
      <p:sp>
        <p:nvSpPr>
          <p:cNvPr name="TextBox 32" id="32"/>
          <p:cNvSpPr txBox="true"/>
          <p:nvPr/>
        </p:nvSpPr>
        <p:spPr>
          <a:xfrm rot="0">
            <a:off x="3908936" y="1822593"/>
            <a:ext cx="2397605" cy="426309"/>
          </a:xfrm>
          <a:prstGeom prst="rect">
            <a:avLst/>
          </a:prstGeom>
        </p:spPr>
        <p:txBody>
          <a:bodyPr anchor="t" rtlCol="false" tIns="0" lIns="0" bIns="0" rIns="0">
            <a:spAutoFit/>
          </a:bodyPr>
          <a:lstStyle/>
          <a:p>
            <a:pPr algn="ctr">
              <a:lnSpc>
                <a:spcPts val="3591"/>
              </a:lnSpc>
            </a:pPr>
            <a:r>
              <a:rPr lang="en-US" b="true" sz="2602" spc="36">
                <a:solidFill>
                  <a:srgbClr val="040506"/>
                </a:solidFill>
                <a:latin typeface="Montserrat Bold"/>
                <a:ea typeface="Montserrat Bold"/>
                <a:cs typeface="Montserrat Bold"/>
                <a:sym typeface="Montserrat Bold"/>
              </a:rPr>
              <a:t>Scatter Plot</a:t>
            </a:r>
          </a:p>
        </p:txBody>
      </p:sp>
      <p:sp>
        <p:nvSpPr>
          <p:cNvPr name="TextBox 33" id="33"/>
          <p:cNvSpPr txBox="true"/>
          <p:nvPr/>
        </p:nvSpPr>
        <p:spPr>
          <a:xfrm rot="0">
            <a:off x="6624397" y="7075003"/>
            <a:ext cx="2467998" cy="940293"/>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a:ea typeface="Montserrat"/>
                <a:cs typeface="Montserrat"/>
                <a:sym typeface="Montserrat"/>
              </a:rPr>
              <a:t>Plots actual vs predicted values to evaluate the fit of a regression model.</a:t>
            </a:r>
          </a:p>
        </p:txBody>
      </p:sp>
      <p:sp>
        <p:nvSpPr>
          <p:cNvPr name="TextBox 34" id="34"/>
          <p:cNvSpPr txBox="true"/>
          <p:nvPr/>
        </p:nvSpPr>
        <p:spPr>
          <a:xfrm rot="0">
            <a:off x="6513672" y="6496315"/>
            <a:ext cx="2978702" cy="426309"/>
          </a:xfrm>
          <a:prstGeom prst="rect">
            <a:avLst/>
          </a:prstGeom>
        </p:spPr>
        <p:txBody>
          <a:bodyPr anchor="t" rtlCol="false" tIns="0" lIns="0" bIns="0" rIns="0">
            <a:spAutoFit/>
          </a:bodyPr>
          <a:lstStyle/>
          <a:p>
            <a:pPr algn="ctr">
              <a:lnSpc>
                <a:spcPts val="3591"/>
              </a:lnSpc>
            </a:pPr>
            <a:r>
              <a:rPr lang="en-US" b="true" sz="2602" spc="36">
                <a:solidFill>
                  <a:srgbClr val="040506"/>
                </a:solidFill>
                <a:latin typeface="Montserrat Bold"/>
                <a:ea typeface="Montserrat Bold"/>
                <a:cs typeface="Montserrat Bold"/>
                <a:sym typeface="Montserrat Bold"/>
              </a:rPr>
              <a:t>Regression Plot</a:t>
            </a:r>
          </a:p>
        </p:txBody>
      </p:sp>
      <p:sp>
        <p:nvSpPr>
          <p:cNvPr name="TextBox 35" id="35"/>
          <p:cNvSpPr txBox="true"/>
          <p:nvPr/>
        </p:nvSpPr>
        <p:spPr>
          <a:xfrm rot="0">
            <a:off x="9187381" y="2377490"/>
            <a:ext cx="2467998" cy="1178418"/>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a:ea typeface="Montserrat"/>
                <a:cs typeface="Montserrat"/>
                <a:sym typeface="Montserrat"/>
              </a:rPr>
              <a:t>Displays correlations between features using color gradients, highlighting strong or weak relationships.</a:t>
            </a:r>
          </a:p>
        </p:txBody>
      </p:sp>
      <p:sp>
        <p:nvSpPr>
          <p:cNvPr name="TextBox 36" id="36"/>
          <p:cNvSpPr txBox="true"/>
          <p:nvPr/>
        </p:nvSpPr>
        <p:spPr>
          <a:xfrm rot="0">
            <a:off x="9492374" y="1787806"/>
            <a:ext cx="1986653" cy="426309"/>
          </a:xfrm>
          <a:prstGeom prst="rect">
            <a:avLst/>
          </a:prstGeom>
        </p:spPr>
        <p:txBody>
          <a:bodyPr anchor="t" rtlCol="false" tIns="0" lIns="0" bIns="0" rIns="0">
            <a:spAutoFit/>
          </a:bodyPr>
          <a:lstStyle/>
          <a:p>
            <a:pPr algn="ctr">
              <a:lnSpc>
                <a:spcPts val="3591"/>
              </a:lnSpc>
            </a:pPr>
            <a:r>
              <a:rPr lang="en-US" b="true" sz="2602" spc="36">
                <a:solidFill>
                  <a:srgbClr val="040506"/>
                </a:solidFill>
                <a:latin typeface="Montserrat Bold"/>
                <a:ea typeface="Montserrat Bold"/>
                <a:cs typeface="Montserrat Bold"/>
                <a:sym typeface="Montserrat Bold"/>
              </a:rPr>
              <a:t>Heatmap</a:t>
            </a:r>
          </a:p>
        </p:txBody>
      </p:sp>
      <p:sp>
        <p:nvSpPr>
          <p:cNvPr name="TextBox 37" id="37"/>
          <p:cNvSpPr txBox="true"/>
          <p:nvPr/>
        </p:nvSpPr>
        <p:spPr>
          <a:xfrm rot="0">
            <a:off x="12288751" y="7432191"/>
            <a:ext cx="2467998" cy="940293"/>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a:ea typeface="Montserrat"/>
                <a:cs typeface="Montserrat"/>
                <a:sym typeface="Montserrat"/>
              </a:rPr>
              <a:t>Ranks features based on their contribution to the model’s predictions.</a:t>
            </a:r>
          </a:p>
        </p:txBody>
      </p:sp>
      <p:sp>
        <p:nvSpPr>
          <p:cNvPr name="TextBox 38" id="38"/>
          <p:cNvSpPr txBox="true"/>
          <p:nvPr/>
        </p:nvSpPr>
        <p:spPr>
          <a:xfrm rot="0">
            <a:off x="11756841" y="6466571"/>
            <a:ext cx="3699374" cy="821466"/>
          </a:xfrm>
          <a:prstGeom prst="rect">
            <a:avLst/>
          </a:prstGeom>
        </p:spPr>
        <p:txBody>
          <a:bodyPr anchor="t" rtlCol="false" tIns="0" lIns="0" bIns="0" rIns="0">
            <a:spAutoFit/>
          </a:bodyPr>
          <a:lstStyle/>
          <a:p>
            <a:pPr algn="ctr">
              <a:lnSpc>
                <a:spcPts val="3315"/>
              </a:lnSpc>
            </a:pPr>
            <a:r>
              <a:rPr lang="en-US" b="true" sz="2402" spc="33">
                <a:solidFill>
                  <a:srgbClr val="040506"/>
                </a:solidFill>
                <a:latin typeface="Montserrat Bold"/>
                <a:ea typeface="Montserrat Bold"/>
                <a:cs typeface="Montserrat Bold"/>
                <a:sym typeface="Montserrat Bold"/>
              </a:rPr>
              <a:t>Feature Importance Plot</a:t>
            </a:r>
          </a:p>
        </p:txBody>
      </p:sp>
      <p:sp>
        <p:nvSpPr>
          <p:cNvPr name="TextBox 39" id="39"/>
          <p:cNvSpPr txBox="true"/>
          <p:nvPr/>
        </p:nvSpPr>
        <p:spPr>
          <a:xfrm rot="0">
            <a:off x="14516076" y="2377490"/>
            <a:ext cx="2467998" cy="1416543"/>
          </a:xfrm>
          <a:prstGeom prst="rect">
            <a:avLst/>
          </a:prstGeom>
        </p:spPr>
        <p:txBody>
          <a:bodyPr anchor="t" rtlCol="false" tIns="0" lIns="0" bIns="0" rIns="0">
            <a:spAutoFit/>
          </a:bodyPr>
          <a:lstStyle/>
          <a:p>
            <a:pPr algn="ctr">
              <a:lnSpc>
                <a:spcPts val="1886"/>
              </a:lnSpc>
            </a:pPr>
            <a:r>
              <a:rPr lang="en-US" sz="1367" spc="133">
                <a:solidFill>
                  <a:srgbClr val="040506"/>
                </a:solidFill>
                <a:latin typeface="Montserrat"/>
                <a:ea typeface="Montserrat"/>
                <a:cs typeface="Montserrat"/>
                <a:sym typeface="Montserrat"/>
              </a:rPr>
              <a:t>Compares predictions from multiple models against actual values in a single visualization for performance evaluation</a:t>
            </a:r>
          </a:p>
        </p:txBody>
      </p:sp>
      <p:sp>
        <p:nvSpPr>
          <p:cNvPr name="TextBox 40" id="40"/>
          <p:cNvSpPr txBox="true"/>
          <p:nvPr/>
        </p:nvSpPr>
        <p:spPr>
          <a:xfrm rot="0">
            <a:off x="14756749" y="1428503"/>
            <a:ext cx="1986653" cy="785612"/>
          </a:xfrm>
          <a:prstGeom prst="rect">
            <a:avLst/>
          </a:prstGeom>
        </p:spPr>
        <p:txBody>
          <a:bodyPr anchor="t" rtlCol="false" tIns="0" lIns="0" bIns="0" rIns="0">
            <a:spAutoFit/>
          </a:bodyPr>
          <a:lstStyle/>
          <a:p>
            <a:pPr algn="ctr">
              <a:lnSpc>
                <a:spcPts val="3177"/>
              </a:lnSpc>
            </a:pPr>
            <a:r>
              <a:rPr lang="en-US" b="true" sz="2302" spc="32">
                <a:solidFill>
                  <a:srgbClr val="040506"/>
                </a:solidFill>
                <a:latin typeface="Montserrat Bold"/>
                <a:ea typeface="Montserrat Bold"/>
                <a:cs typeface="Montserrat Bold"/>
                <a:sym typeface="Montserrat Bold"/>
              </a:rPr>
              <a:t>Combined Regression</a:t>
            </a:r>
          </a:p>
        </p:txBody>
      </p:sp>
      <p:sp>
        <p:nvSpPr>
          <p:cNvPr name="TextBox 41" id="41"/>
          <p:cNvSpPr txBox="true"/>
          <p:nvPr/>
        </p:nvSpPr>
        <p:spPr>
          <a:xfrm rot="0">
            <a:off x="1343091" y="822508"/>
            <a:ext cx="4087880" cy="476210"/>
          </a:xfrm>
          <a:prstGeom prst="rect">
            <a:avLst/>
          </a:prstGeom>
        </p:spPr>
        <p:txBody>
          <a:bodyPr anchor="t" rtlCol="false" tIns="0" lIns="0" bIns="0" rIns="0">
            <a:spAutoFit/>
          </a:bodyPr>
          <a:lstStyle/>
          <a:p>
            <a:pPr algn="ctr">
              <a:lnSpc>
                <a:spcPts val="3899"/>
              </a:lnSpc>
              <a:spcBef>
                <a:spcPct val="0"/>
              </a:spcBef>
            </a:pPr>
            <a:r>
              <a:rPr lang="en-US" b="true" sz="2999">
                <a:solidFill>
                  <a:srgbClr val="040506"/>
                </a:solidFill>
                <a:latin typeface="Open Sauce Bold"/>
                <a:ea typeface="Open Sauce Bold"/>
                <a:cs typeface="Open Sauce Bold"/>
                <a:sym typeface="Open Sauce Bold"/>
              </a:rPr>
              <a:t>RESULTS &amp; ANALYSIS</a:t>
            </a:r>
          </a:p>
        </p:txBody>
      </p:sp>
      <p:sp>
        <p:nvSpPr>
          <p:cNvPr name="Freeform 42" id="42"/>
          <p:cNvSpPr/>
          <p:nvPr/>
        </p:nvSpPr>
        <p:spPr>
          <a:xfrm flipH="false" flipV="false" rot="0">
            <a:off x="7373796" y="4541239"/>
            <a:ext cx="882988" cy="1124175"/>
          </a:xfrm>
          <a:custGeom>
            <a:avLst/>
            <a:gdLst/>
            <a:ahLst/>
            <a:cxnLst/>
            <a:rect r="r" b="b" t="t" l="l"/>
            <a:pathLst>
              <a:path h="1124175" w="882988">
                <a:moveTo>
                  <a:pt x="0" y="0"/>
                </a:moveTo>
                <a:lnTo>
                  <a:pt x="882988" y="0"/>
                </a:lnTo>
                <a:lnTo>
                  <a:pt x="882988" y="1124174"/>
                </a:lnTo>
                <a:lnTo>
                  <a:pt x="0" y="11241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3" id="43"/>
          <p:cNvSpPr/>
          <p:nvPr/>
        </p:nvSpPr>
        <p:spPr>
          <a:xfrm flipH="false" flipV="false" rot="0">
            <a:off x="4568724" y="4675888"/>
            <a:ext cx="926735" cy="903145"/>
          </a:xfrm>
          <a:custGeom>
            <a:avLst/>
            <a:gdLst/>
            <a:ahLst/>
            <a:cxnLst/>
            <a:rect r="r" b="b" t="t" l="l"/>
            <a:pathLst>
              <a:path h="903145" w="926735">
                <a:moveTo>
                  <a:pt x="0" y="0"/>
                </a:moveTo>
                <a:lnTo>
                  <a:pt x="926735" y="0"/>
                </a:lnTo>
                <a:lnTo>
                  <a:pt x="926735" y="903145"/>
                </a:lnTo>
                <a:lnTo>
                  <a:pt x="0" y="9031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10858328" y="315308"/>
            <a:ext cx="7281908" cy="4096074"/>
            <a:chOff x="0" y="0"/>
            <a:chExt cx="6089457" cy="3425320"/>
          </a:xfrm>
        </p:grpSpPr>
        <p:sp>
          <p:nvSpPr>
            <p:cNvPr name="Freeform 4" id="4"/>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3"/>
              <a:stretch>
                <a:fillRect l="0" t="-5555" r="0" b="-5555"/>
              </a:stretch>
            </a:blipFill>
          </p:spPr>
        </p:sp>
      </p:grpSp>
      <p:sp>
        <p:nvSpPr>
          <p:cNvPr name="Freeform 6" id="6"/>
          <p:cNvSpPr/>
          <p:nvPr/>
        </p:nvSpPr>
        <p:spPr>
          <a:xfrm flipH="false" flipV="false" rot="0">
            <a:off x="9144000" y="2577276"/>
            <a:ext cx="4288362" cy="7249832"/>
          </a:xfrm>
          <a:custGeom>
            <a:avLst/>
            <a:gdLst/>
            <a:ahLst/>
            <a:cxnLst/>
            <a:rect r="r" b="b" t="t" l="l"/>
            <a:pathLst>
              <a:path h="7249832" w="4288362">
                <a:moveTo>
                  <a:pt x="0" y="0"/>
                </a:moveTo>
                <a:lnTo>
                  <a:pt x="4288362" y="0"/>
                </a:lnTo>
                <a:lnTo>
                  <a:pt x="4288362" y="7249832"/>
                </a:lnTo>
                <a:lnTo>
                  <a:pt x="0" y="7249832"/>
                </a:lnTo>
                <a:lnTo>
                  <a:pt x="0" y="0"/>
                </a:lnTo>
                <a:close/>
              </a:path>
            </a:pathLst>
          </a:custGeom>
          <a:blipFill>
            <a:blip r:embed="rId4"/>
            <a:stretch>
              <a:fillRect l="0" t="0" r="0" b="0"/>
            </a:stretch>
          </a:blipFill>
        </p:spPr>
      </p:sp>
      <p:sp>
        <p:nvSpPr>
          <p:cNvPr name="Freeform 7" id="7"/>
          <p:cNvSpPr/>
          <p:nvPr/>
        </p:nvSpPr>
        <p:spPr>
          <a:xfrm flipH="false" flipV="false" rot="0">
            <a:off x="3482539" y="2734212"/>
            <a:ext cx="5092414" cy="6935959"/>
          </a:xfrm>
          <a:custGeom>
            <a:avLst/>
            <a:gdLst/>
            <a:ahLst/>
            <a:cxnLst/>
            <a:rect r="r" b="b" t="t" l="l"/>
            <a:pathLst>
              <a:path h="6935959" w="5092414">
                <a:moveTo>
                  <a:pt x="0" y="0"/>
                </a:moveTo>
                <a:lnTo>
                  <a:pt x="5092414" y="0"/>
                </a:lnTo>
                <a:lnTo>
                  <a:pt x="5092414" y="6935959"/>
                </a:lnTo>
                <a:lnTo>
                  <a:pt x="0" y="6935959"/>
                </a:lnTo>
                <a:lnTo>
                  <a:pt x="0" y="0"/>
                </a:lnTo>
                <a:close/>
              </a:path>
            </a:pathLst>
          </a:custGeom>
          <a:blipFill>
            <a:blip r:embed="rId5"/>
            <a:stretch>
              <a:fillRect l="0" t="0" r="0" b="0"/>
            </a:stretch>
          </a:blipFill>
        </p:spPr>
      </p:sp>
      <p:sp>
        <p:nvSpPr>
          <p:cNvPr name="TextBox 8" id="8"/>
          <p:cNvSpPr txBox="true"/>
          <p:nvPr/>
        </p:nvSpPr>
        <p:spPr>
          <a:xfrm rot="0">
            <a:off x="1976235" y="942975"/>
            <a:ext cx="12335556" cy="722972"/>
          </a:xfrm>
          <a:prstGeom prst="rect">
            <a:avLst/>
          </a:prstGeom>
        </p:spPr>
        <p:txBody>
          <a:bodyPr anchor="t" rtlCol="false" tIns="0" lIns="0" bIns="0" rIns="0">
            <a:spAutoFit/>
          </a:bodyPr>
          <a:lstStyle/>
          <a:p>
            <a:pPr algn="l" marL="0" indent="0" lvl="0">
              <a:lnSpc>
                <a:spcPts val="5787"/>
              </a:lnSpc>
              <a:spcBef>
                <a:spcPct val="0"/>
              </a:spcBef>
            </a:pPr>
            <a:r>
              <a:rPr lang="en-US" sz="4193" spc="146">
                <a:solidFill>
                  <a:srgbClr val="010101"/>
                </a:solidFill>
                <a:latin typeface="Archivo Black"/>
                <a:ea typeface="Archivo Black"/>
                <a:cs typeface="Archivo Black"/>
                <a:sym typeface="Archivo Black"/>
              </a:rPr>
              <a:t>1. BOX PLOTS:</a:t>
            </a:r>
          </a:p>
        </p:txBody>
      </p:sp>
      <p:sp>
        <p:nvSpPr>
          <p:cNvPr name="TextBox 9" id="9"/>
          <p:cNvSpPr txBox="true"/>
          <p:nvPr/>
        </p:nvSpPr>
        <p:spPr>
          <a:xfrm rot="0">
            <a:off x="1976235" y="1741524"/>
            <a:ext cx="11379146" cy="351973"/>
          </a:xfrm>
          <a:prstGeom prst="rect">
            <a:avLst/>
          </a:prstGeom>
        </p:spPr>
        <p:txBody>
          <a:bodyPr anchor="t" rtlCol="false" tIns="0" lIns="0" bIns="0" rIns="0">
            <a:spAutoFit/>
          </a:bodyPr>
          <a:lstStyle/>
          <a:p>
            <a:pPr algn="ctr">
              <a:lnSpc>
                <a:spcPts val="2901"/>
              </a:lnSpc>
              <a:spcBef>
                <a:spcPct val="0"/>
              </a:spcBef>
            </a:pPr>
            <a:r>
              <a:rPr lang="en-US" b="true" sz="2102" spc="29">
                <a:solidFill>
                  <a:srgbClr val="010101"/>
                </a:solidFill>
                <a:latin typeface="Montserrat Bold"/>
                <a:ea typeface="Montserrat Bold"/>
                <a:cs typeface="Montserrat Bold"/>
                <a:sym typeface="Montserrat Bold"/>
              </a:rPr>
              <a:t>Purpose: Detect outliers and understand the distribution of individual features.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300775" y="1158585"/>
            <a:ext cx="8056037" cy="848309"/>
          </a:xfrm>
          <a:prstGeom prst="rect">
            <a:avLst/>
          </a:prstGeom>
        </p:spPr>
        <p:txBody>
          <a:bodyPr anchor="t" rtlCol="false" tIns="0" lIns="0" bIns="0" rIns="0">
            <a:spAutoFit/>
          </a:bodyPr>
          <a:lstStyle/>
          <a:p>
            <a:pPr algn="l" marL="0" indent="0" lvl="0">
              <a:lnSpc>
                <a:spcPts val="6842"/>
              </a:lnSpc>
              <a:spcBef>
                <a:spcPct val="0"/>
              </a:spcBef>
            </a:pPr>
            <a:r>
              <a:rPr lang="en-US" sz="4958" spc="173">
                <a:solidFill>
                  <a:srgbClr val="010101"/>
                </a:solidFill>
                <a:latin typeface="Archivo Black"/>
                <a:ea typeface="Archivo Black"/>
                <a:cs typeface="Archivo Black"/>
                <a:sym typeface="Archivo Black"/>
              </a:rPr>
              <a:t>2. SCATTER PLOTS:</a:t>
            </a:r>
          </a:p>
        </p:txBody>
      </p:sp>
      <p:grpSp>
        <p:nvGrpSpPr>
          <p:cNvPr name="Group 4" id="4"/>
          <p:cNvGrpSpPr>
            <a:grpSpLocks noChangeAspect="true"/>
          </p:cNvGrpSpPr>
          <p:nvPr/>
        </p:nvGrpSpPr>
        <p:grpSpPr>
          <a:xfrm rot="0">
            <a:off x="10858328" y="315308"/>
            <a:ext cx="7281908" cy="4096074"/>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3"/>
              <a:stretch>
                <a:fillRect l="0" t="-5555" r="0" b="-5555"/>
              </a:stretch>
            </a:blipFill>
          </p:spPr>
        </p:sp>
      </p:grpSp>
      <p:sp>
        <p:nvSpPr>
          <p:cNvPr name="TextBox 7" id="7"/>
          <p:cNvSpPr txBox="true"/>
          <p:nvPr/>
        </p:nvSpPr>
        <p:spPr>
          <a:xfrm rot="0">
            <a:off x="2300775" y="2325245"/>
            <a:ext cx="10369235" cy="426309"/>
          </a:xfrm>
          <a:prstGeom prst="rect">
            <a:avLst/>
          </a:prstGeom>
        </p:spPr>
        <p:txBody>
          <a:bodyPr anchor="t" rtlCol="false" tIns="0" lIns="0" bIns="0" rIns="0">
            <a:spAutoFit/>
          </a:bodyPr>
          <a:lstStyle/>
          <a:p>
            <a:pPr algn="ctr">
              <a:lnSpc>
                <a:spcPts val="3591"/>
              </a:lnSpc>
              <a:spcBef>
                <a:spcPct val="0"/>
              </a:spcBef>
            </a:pPr>
            <a:r>
              <a:rPr lang="en-US" b="true" sz="2602" spc="36">
                <a:solidFill>
                  <a:srgbClr val="010101"/>
                </a:solidFill>
                <a:latin typeface="Montserrat Bold"/>
                <a:ea typeface="Montserrat Bold"/>
                <a:cs typeface="Montserrat Bold"/>
                <a:sym typeface="Montserrat Bold"/>
              </a:rPr>
              <a:t>Purpose: Visualize the relationship between two variables.</a:t>
            </a:r>
          </a:p>
        </p:txBody>
      </p:sp>
      <p:sp>
        <p:nvSpPr>
          <p:cNvPr name="Freeform 8" id="8"/>
          <p:cNvSpPr/>
          <p:nvPr/>
        </p:nvSpPr>
        <p:spPr>
          <a:xfrm flipH="false" flipV="false" rot="0">
            <a:off x="2879807" y="3103978"/>
            <a:ext cx="11619475" cy="6472387"/>
          </a:xfrm>
          <a:custGeom>
            <a:avLst/>
            <a:gdLst/>
            <a:ahLst/>
            <a:cxnLst/>
            <a:rect r="r" b="b" t="t" l="l"/>
            <a:pathLst>
              <a:path h="6472387" w="11619475">
                <a:moveTo>
                  <a:pt x="0" y="0"/>
                </a:moveTo>
                <a:lnTo>
                  <a:pt x="11619475" y="0"/>
                </a:lnTo>
                <a:lnTo>
                  <a:pt x="11619475" y="6472387"/>
                </a:lnTo>
                <a:lnTo>
                  <a:pt x="0" y="6472387"/>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10858328" y="315308"/>
            <a:ext cx="7281908" cy="4096074"/>
            <a:chOff x="0" y="0"/>
            <a:chExt cx="6089457" cy="3425320"/>
          </a:xfrm>
        </p:grpSpPr>
        <p:sp>
          <p:nvSpPr>
            <p:cNvPr name="Freeform 4" id="4"/>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3"/>
              <a:stretch>
                <a:fillRect l="0" t="-5555" r="0" b="-5555"/>
              </a:stretch>
            </a:blipFill>
          </p:spPr>
        </p:sp>
      </p:grpSp>
      <p:sp>
        <p:nvSpPr>
          <p:cNvPr name="Freeform 6" id="6"/>
          <p:cNvSpPr/>
          <p:nvPr/>
        </p:nvSpPr>
        <p:spPr>
          <a:xfrm flipH="false" flipV="false" rot="0">
            <a:off x="2300775" y="4868582"/>
            <a:ext cx="14336874" cy="3937745"/>
          </a:xfrm>
          <a:custGeom>
            <a:avLst/>
            <a:gdLst/>
            <a:ahLst/>
            <a:cxnLst/>
            <a:rect r="r" b="b" t="t" l="l"/>
            <a:pathLst>
              <a:path h="3937745" w="14336874">
                <a:moveTo>
                  <a:pt x="0" y="0"/>
                </a:moveTo>
                <a:lnTo>
                  <a:pt x="14336874" y="0"/>
                </a:lnTo>
                <a:lnTo>
                  <a:pt x="14336874" y="3937745"/>
                </a:lnTo>
                <a:lnTo>
                  <a:pt x="0" y="3937745"/>
                </a:lnTo>
                <a:lnTo>
                  <a:pt x="0" y="0"/>
                </a:lnTo>
                <a:close/>
              </a:path>
            </a:pathLst>
          </a:custGeom>
          <a:blipFill>
            <a:blip r:embed="rId4"/>
            <a:stretch>
              <a:fillRect l="0" t="0" r="0" b="0"/>
            </a:stretch>
          </a:blipFill>
        </p:spPr>
      </p:sp>
      <p:sp>
        <p:nvSpPr>
          <p:cNvPr name="TextBox 7" id="7"/>
          <p:cNvSpPr txBox="true"/>
          <p:nvPr/>
        </p:nvSpPr>
        <p:spPr>
          <a:xfrm rot="0">
            <a:off x="2300775" y="1158585"/>
            <a:ext cx="8056037" cy="1714716"/>
          </a:xfrm>
          <a:prstGeom prst="rect">
            <a:avLst/>
          </a:prstGeom>
        </p:spPr>
        <p:txBody>
          <a:bodyPr anchor="t" rtlCol="false" tIns="0" lIns="0" bIns="0" rIns="0">
            <a:spAutoFit/>
          </a:bodyPr>
          <a:lstStyle/>
          <a:p>
            <a:pPr algn="l" marL="0" indent="0" lvl="0">
              <a:lnSpc>
                <a:spcPts val="6842"/>
              </a:lnSpc>
              <a:spcBef>
                <a:spcPct val="0"/>
              </a:spcBef>
            </a:pPr>
            <a:r>
              <a:rPr lang="en-US" sz="4958" spc="173">
                <a:solidFill>
                  <a:srgbClr val="010101"/>
                </a:solidFill>
                <a:latin typeface="Archivo Black"/>
                <a:ea typeface="Archivo Black"/>
                <a:cs typeface="Archivo Black"/>
                <a:sym typeface="Archivo Black"/>
              </a:rPr>
              <a:t>3.LINEAR REGRESSION PLOTS</a:t>
            </a:r>
          </a:p>
        </p:txBody>
      </p:sp>
      <p:sp>
        <p:nvSpPr>
          <p:cNvPr name="TextBox 8" id="8"/>
          <p:cNvSpPr txBox="true"/>
          <p:nvPr/>
        </p:nvSpPr>
        <p:spPr>
          <a:xfrm rot="0">
            <a:off x="2300775" y="3295214"/>
            <a:ext cx="13553612" cy="874004"/>
          </a:xfrm>
          <a:prstGeom prst="rect">
            <a:avLst/>
          </a:prstGeom>
        </p:spPr>
        <p:txBody>
          <a:bodyPr anchor="t" rtlCol="false" tIns="0" lIns="0" bIns="0" rIns="0">
            <a:spAutoFit/>
          </a:bodyPr>
          <a:lstStyle/>
          <a:p>
            <a:pPr algn="l">
              <a:lnSpc>
                <a:spcPts val="3591"/>
              </a:lnSpc>
              <a:spcBef>
                <a:spcPct val="0"/>
              </a:spcBef>
            </a:pPr>
            <a:r>
              <a:rPr lang="en-US" b="true" sz="2602" spc="36">
                <a:solidFill>
                  <a:srgbClr val="010101"/>
                </a:solidFill>
                <a:latin typeface="Montserrat Bold"/>
                <a:ea typeface="Montserrat Bold"/>
                <a:cs typeface="Montserrat Bold"/>
                <a:sym typeface="Montserrat Bold"/>
              </a:rPr>
              <a:t>Purpose: Show how well the model predicts house prices compared to actual values.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10858328" y="315308"/>
            <a:ext cx="7281908" cy="4096074"/>
            <a:chOff x="0" y="0"/>
            <a:chExt cx="6089457" cy="3425320"/>
          </a:xfrm>
        </p:grpSpPr>
        <p:sp>
          <p:nvSpPr>
            <p:cNvPr name="Freeform 4" id="4"/>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3"/>
              <a:stretch>
                <a:fillRect l="0" t="-5555" r="0" b="-5555"/>
              </a:stretch>
            </a:blipFill>
          </p:spPr>
        </p:sp>
      </p:grpSp>
      <p:sp>
        <p:nvSpPr>
          <p:cNvPr name="Freeform 6" id="6"/>
          <p:cNvSpPr/>
          <p:nvPr/>
        </p:nvSpPr>
        <p:spPr>
          <a:xfrm flipH="false" flipV="false" rot="0">
            <a:off x="4749023" y="2857637"/>
            <a:ext cx="8076591" cy="7189389"/>
          </a:xfrm>
          <a:custGeom>
            <a:avLst/>
            <a:gdLst/>
            <a:ahLst/>
            <a:cxnLst/>
            <a:rect r="r" b="b" t="t" l="l"/>
            <a:pathLst>
              <a:path h="7189389" w="8076591">
                <a:moveTo>
                  <a:pt x="0" y="0"/>
                </a:moveTo>
                <a:lnTo>
                  <a:pt x="8076591" y="0"/>
                </a:lnTo>
                <a:lnTo>
                  <a:pt x="8076591" y="7189389"/>
                </a:lnTo>
                <a:lnTo>
                  <a:pt x="0" y="7189389"/>
                </a:lnTo>
                <a:lnTo>
                  <a:pt x="0" y="0"/>
                </a:lnTo>
                <a:close/>
              </a:path>
            </a:pathLst>
          </a:custGeom>
          <a:blipFill>
            <a:blip r:embed="rId4"/>
            <a:stretch>
              <a:fillRect l="0" t="0" r="0" b="0"/>
            </a:stretch>
          </a:blipFill>
        </p:spPr>
      </p:sp>
      <p:sp>
        <p:nvSpPr>
          <p:cNvPr name="TextBox 7" id="7"/>
          <p:cNvSpPr txBox="true"/>
          <p:nvPr/>
        </p:nvSpPr>
        <p:spPr>
          <a:xfrm rot="0">
            <a:off x="2300775" y="933450"/>
            <a:ext cx="8056037" cy="848309"/>
          </a:xfrm>
          <a:prstGeom prst="rect">
            <a:avLst/>
          </a:prstGeom>
        </p:spPr>
        <p:txBody>
          <a:bodyPr anchor="t" rtlCol="false" tIns="0" lIns="0" bIns="0" rIns="0">
            <a:spAutoFit/>
          </a:bodyPr>
          <a:lstStyle/>
          <a:p>
            <a:pPr algn="l" marL="0" indent="0" lvl="0">
              <a:lnSpc>
                <a:spcPts val="6842"/>
              </a:lnSpc>
              <a:spcBef>
                <a:spcPct val="0"/>
              </a:spcBef>
            </a:pPr>
            <a:r>
              <a:rPr lang="en-US" sz="4958" spc="173">
                <a:solidFill>
                  <a:srgbClr val="010101"/>
                </a:solidFill>
                <a:latin typeface="Archivo Black"/>
                <a:ea typeface="Archivo Black"/>
                <a:cs typeface="Archivo Black"/>
                <a:sym typeface="Archivo Black"/>
              </a:rPr>
              <a:t>4.CORRELATION MAP</a:t>
            </a:r>
          </a:p>
        </p:txBody>
      </p:sp>
      <p:sp>
        <p:nvSpPr>
          <p:cNvPr name="TextBox 8" id="8"/>
          <p:cNvSpPr txBox="true"/>
          <p:nvPr/>
        </p:nvSpPr>
        <p:spPr>
          <a:xfrm rot="0">
            <a:off x="2300775" y="1983633"/>
            <a:ext cx="12198507" cy="874004"/>
          </a:xfrm>
          <a:prstGeom prst="rect">
            <a:avLst/>
          </a:prstGeom>
        </p:spPr>
        <p:txBody>
          <a:bodyPr anchor="t" rtlCol="false" tIns="0" lIns="0" bIns="0" rIns="0">
            <a:spAutoFit/>
          </a:bodyPr>
          <a:lstStyle/>
          <a:p>
            <a:pPr algn="l">
              <a:lnSpc>
                <a:spcPts val="3591"/>
              </a:lnSpc>
              <a:spcBef>
                <a:spcPct val="0"/>
              </a:spcBef>
            </a:pPr>
            <a:r>
              <a:rPr lang="en-US" b="true" sz="2602" spc="36">
                <a:solidFill>
                  <a:srgbClr val="010101"/>
                </a:solidFill>
                <a:latin typeface="Montserrat Bold"/>
                <a:ea typeface="Montserrat Bold"/>
                <a:cs typeface="Montserrat Bold"/>
                <a:sym typeface="Montserrat Bold"/>
              </a:rPr>
              <a:t>Purpos</a:t>
            </a:r>
            <a:r>
              <a:rPr lang="en-US" b="true" sz="2602" spc="36">
                <a:solidFill>
                  <a:srgbClr val="010101"/>
                </a:solidFill>
                <a:latin typeface="Montserrat Bold"/>
                <a:ea typeface="Montserrat Bold"/>
                <a:cs typeface="Montserrat Bold"/>
                <a:sym typeface="Montserrat Bold"/>
              </a:rPr>
              <a:t>e: Show linear relationships between all features and the target (price).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2300775" y="1158585"/>
            <a:ext cx="17435648" cy="1714716"/>
          </a:xfrm>
          <a:prstGeom prst="rect">
            <a:avLst/>
          </a:prstGeom>
        </p:spPr>
        <p:txBody>
          <a:bodyPr anchor="t" rtlCol="false" tIns="0" lIns="0" bIns="0" rIns="0">
            <a:spAutoFit/>
          </a:bodyPr>
          <a:lstStyle/>
          <a:p>
            <a:pPr algn="l">
              <a:lnSpc>
                <a:spcPts val="6842"/>
              </a:lnSpc>
            </a:pPr>
            <a:r>
              <a:rPr lang="en-US" sz="4958" spc="173">
                <a:solidFill>
                  <a:srgbClr val="010101"/>
                </a:solidFill>
                <a:latin typeface="Archivo Black"/>
                <a:ea typeface="Archivo Black"/>
                <a:cs typeface="Archivo Black"/>
                <a:sym typeface="Archivo Black"/>
              </a:rPr>
              <a:t>5. FEATURE IMPORTANCE</a:t>
            </a:r>
          </a:p>
          <a:p>
            <a:pPr algn="l" marL="0" indent="0" lvl="0">
              <a:lnSpc>
                <a:spcPts val="6842"/>
              </a:lnSpc>
              <a:spcBef>
                <a:spcPct val="0"/>
              </a:spcBef>
            </a:pPr>
            <a:r>
              <a:rPr lang="en-US" sz="4958" spc="173">
                <a:solidFill>
                  <a:srgbClr val="010101"/>
                </a:solidFill>
                <a:latin typeface="Archivo Black"/>
                <a:ea typeface="Archivo Black"/>
                <a:cs typeface="Archivo Black"/>
                <a:sym typeface="Archivo Black"/>
              </a:rPr>
              <a:t> </a:t>
            </a:r>
          </a:p>
        </p:txBody>
      </p:sp>
      <p:grpSp>
        <p:nvGrpSpPr>
          <p:cNvPr name="Group 4" id="4"/>
          <p:cNvGrpSpPr>
            <a:grpSpLocks noChangeAspect="true"/>
          </p:cNvGrpSpPr>
          <p:nvPr/>
        </p:nvGrpSpPr>
        <p:grpSpPr>
          <a:xfrm rot="0">
            <a:off x="10858328" y="315308"/>
            <a:ext cx="7281908" cy="4096074"/>
            <a:chOff x="0" y="0"/>
            <a:chExt cx="6089457" cy="3425320"/>
          </a:xfrm>
        </p:grpSpPr>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6" id="6"/>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3"/>
              <a:stretch>
                <a:fillRect l="0" t="-5555" r="0" b="-5555"/>
              </a:stretch>
            </a:blipFill>
          </p:spPr>
        </p:sp>
      </p:grpSp>
      <p:sp>
        <p:nvSpPr>
          <p:cNvPr name="Freeform 7" id="7"/>
          <p:cNvSpPr/>
          <p:nvPr/>
        </p:nvSpPr>
        <p:spPr>
          <a:xfrm flipH="false" flipV="false" rot="0">
            <a:off x="2860652" y="3770053"/>
            <a:ext cx="5405237" cy="5155173"/>
          </a:xfrm>
          <a:custGeom>
            <a:avLst/>
            <a:gdLst/>
            <a:ahLst/>
            <a:cxnLst/>
            <a:rect r="r" b="b" t="t" l="l"/>
            <a:pathLst>
              <a:path h="5155173" w="5405237">
                <a:moveTo>
                  <a:pt x="0" y="0"/>
                </a:moveTo>
                <a:lnTo>
                  <a:pt x="5405237" y="0"/>
                </a:lnTo>
                <a:lnTo>
                  <a:pt x="5405237" y="5155173"/>
                </a:lnTo>
                <a:lnTo>
                  <a:pt x="0" y="5155173"/>
                </a:lnTo>
                <a:lnTo>
                  <a:pt x="0" y="0"/>
                </a:lnTo>
                <a:close/>
              </a:path>
            </a:pathLst>
          </a:custGeom>
          <a:blipFill>
            <a:blip r:embed="rId4"/>
            <a:stretch>
              <a:fillRect l="0" t="0" r="0" b="0"/>
            </a:stretch>
          </a:blipFill>
        </p:spPr>
      </p:sp>
      <p:sp>
        <p:nvSpPr>
          <p:cNvPr name="Freeform 8" id="8"/>
          <p:cNvSpPr/>
          <p:nvPr/>
        </p:nvSpPr>
        <p:spPr>
          <a:xfrm flipH="false" flipV="false" rot="0">
            <a:off x="9606750" y="3764331"/>
            <a:ext cx="5409382" cy="5160894"/>
          </a:xfrm>
          <a:custGeom>
            <a:avLst/>
            <a:gdLst/>
            <a:ahLst/>
            <a:cxnLst/>
            <a:rect r="r" b="b" t="t" l="l"/>
            <a:pathLst>
              <a:path h="5160894" w="5409382">
                <a:moveTo>
                  <a:pt x="0" y="0"/>
                </a:moveTo>
                <a:lnTo>
                  <a:pt x="5409382" y="0"/>
                </a:lnTo>
                <a:lnTo>
                  <a:pt x="5409382" y="5160895"/>
                </a:lnTo>
                <a:lnTo>
                  <a:pt x="0" y="5160895"/>
                </a:lnTo>
                <a:lnTo>
                  <a:pt x="0" y="0"/>
                </a:lnTo>
                <a:close/>
              </a:path>
            </a:pathLst>
          </a:custGeom>
          <a:blipFill>
            <a:blip r:embed="rId5"/>
            <a:stretch>
              <a:fillRect l="0" t="0" r="0" b="0"/>
            </a:stretch>
          </a:blipFill>
        </p:spPr>
      </p:sp>
      <p:sp>
        <p:nvSpPr>
          <p:cNvPr name="TextBox 9" id="9"/>
          <p:cNvSpPr txBox="true"/>
          <p:nvPr/>
        </p:nvSpPr>
        <p:spPr>
          <a:xfrm rot="0">
            <a:off x="2300775" y="2325245"/>
            <a:ext cx="12686782" cy="874004"/>
          </a:xfrm>
          <a:prstGeom prst="rect">
            <a:avLst/>
          </a:prstGeom>
        </p:spPr>
        <p:txBody>
          <a:bodyPr anchor="t" rtlCol="false" tIns="0" lIns="0" bIns="0" rIns="0">
            <a:spAutoFit/>
          </a:bodyPr>
          <a:lstStyle/>
          <a:p>
            <a:pPr algn="l">
              <a:lnSpc>
                <a:spcPts val="3591"/>
              </a:lnSpc>
              <a:spcBef>
                <a:spcPct val="0"/>
              </a:spcBef>
            </a:pPr>
            <a:r>
              <a:rPr lang="en-US" b="true" sz="2602" spc="36">
                <a:solidFill>
                  <a:srgbClr val="010101"/>
                </a:solidFill>
                <a:latin typeface="Montserrat Bold"/>
                <a:ea typeface="Montserrat Bold"/>
                <a:cs typeface="Montserrat Bold"/>
                <a:sym typeface="Montserrat Bold"/>
              </a:rPr>
              <a:t>Purpose: Identify which features have the most impact on predicting house prices.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a:grpSpLocks noChangeAspect="true"/>
          </p:cNvGrpSpPr>
          <p:nvPr/>
        </p:nvGrpSpPr>
        <p:grpSpPr>
          <a:xfrm rot="0">
            <a:off x="10858328" y="315308"/>
            <a:ext cx="7281908" cy="4096074"/>
            <a:chOff x="0" y="0"/>
            <a:chExt cx="6089457" cy="3425320"/>
          </a:xfrm>
        </p:grpSpPr>
        <p:sp>
          <p:nvSpPr>
            <p:cNvPr name="Freeform 4" id="4"/>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3"/>
              <a:stretch>
                <a:fillRect l="0" t="-5555" r="0" b="-5555"/>
              </a:stretch>
            </a:blipFill>
          </p:spPr>
        </p:sp>
      </p:grpSp>
      <p:sp>
        <p:nvSpPr>
          <p:cNvPr name="Freeform 6" id="6"/>
          <p:cNvSpPr/>
          <p:nvPr/>
        </p:nvSpPr>
        <p:spPr>
          <a:xfrm flipH="false" flipV="false" rot="0">
            <a:off x="3982682" y="3608132"/>
            <a:ext cx="11004874" cy="6565505"/>
          </a:xfrm>
          <a:custGeom>
            <a:avLst/>
            <a:gdLst/>
            <a:ahLst/>
            <a:cxnLst/>
            <a:rect r="r" b="b" t="t" l="l"/>
            <a:pathLst>
              <a:path h="6565505" w="11004874">
                <a:moveTo>
                  <a:pt x="0" y="0"/>
                </a:moveTo>
                <a:lnTo>
                  <a:pt x="11004875" y="0"/>
                </a:lnTo>
                <a:lnTo>
                  <a:pt x="11004875" y="6565504"/>
                </a:lnTo>
                <a:lnTo>
                  <a:pt x="0" y="6565504"/>
                </a:lnTo>
                <a:lnTo>
                  <a:pt x="0" y="0"/>
                </a:lnTo>
                <a:close/>
              </a:path>
            </a:pathLst>
          </a:custGeom>
          <a:blipFill>
            <a:blip r:embed="rId4"/>
            <a:stretch>
              <a:fillRect l="0" t="0" r="0" b="0"/>
            </a:stretch>
          </a:blipFill>
        </p:spPr>
      </p:sp>
      <p:sp>
        <p:nvSpPr>
          <p:cNvPr name="TextBox 7" id="7"/>
          <p:cNvSpPr txBox="true"/>
          <p:nvPr/>
        </p:nvSpPr>
        <p:spPr>
          <a:xfrm rot="0">
            <a:off x="2300775" y="648629"/>
            <a:ext cx="8056037" cy="1714716"/>
          </a:xfrm>
          <a:prstGeom prst="rect">
            <a:avLst/>
          </a:prstGeom>
        </p:spPr>
        <p:txBody>
          <a:bodyPr anchor="t" rtlCol="false" tIns="0" lIns="0" bIns="0" rIns="0">
            <a:spAutoFit/>
          </a:bodyPr>
          <a:lstStyle/>
          <a:p>
            <a:pPr algn="l" marL="0" indent="0" lvl="0">
              <a:lnSpc>
                <a:spcPts val="6842"/>
              </a:lnSpc>
              <a:spcBef>
                <a:spcPct val="0"/>
              </a:spcBef>
            </a:pPr>
            <a:r>
              <a:rPr lang="en-US" sz="4958" spc="173">
                <a:solidFill>
                  <a:srgbClr val="010101"/>
                </a:solidFill>
                <a:latin typeface="Archivo Black"/>
                <a:ea typeface="Archivo Black"/>
                <a:cs typeface="Archivo Black"/>
                <a:sym typeface="Archivo Black"/>
              </a:rPr>
              <a:t>6.COMBINED REGRESSION PLOTS</a:t>
            </a:r>
          </a:p>
        </p:txBody>
      </p:sp>
      <p:sp>
        <p:nvSpPr>
          <p:cNvPr name="TextBox 8" id="8"/>
          <p:cNvSpPr txBox="true"/>
          <p:nvPr/>
        </p:nvSpPr>
        <p:spPr>
          <a:xfrm rot="0">
            <a:off x="2300775" y="2734128"/>
            <a:ext cx="12686782" cy="874004"/>
          </a:xfrm>
          <a:prstGeom prst="rect">
            <a:avLst/>
          </a:prstGeom>
        </p:spPr>
        <p:txBody>
          <a:bodyPr anchor="t" rtlCol="false" tIns="0" lIns="0" bIns="0" rIns="0">
            <a:spAutoFit/>
          </a:bodyPr>
          <a:lstStyle/>
          <a:p>
            <a:pPr algn="l">
              <a:lnSpc>
                <a:spcPts val="3591"/>
              </a:lnSpc>
              <a:spcBef>
                <a:spcPct val="0"/>
              </a:spcBef>
            </a:pPr>
            <a:r>
              <a:rPr lang="en-US" b="true" sz="2602" spc="36">
                <a:solidFill>
                  <a:srgbClr val="010101"/>
                </a:solidFill>
                <a:latin typeface="Montserrat Bold"/>
                <a:ea typeface="Montserrat Bold"/>
                <a:cs typeface="Montserrat Bold"/>
                <a:sym typeface="Montserrat Bold"/>
              </a:rPr>
              <a:t>Purpose: Overlay regression lines on scatter plots for multiple features at once..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3261333"/>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6235092"/>
            <a:ext cx="18270100" cy="7467944"/>
          </a:xfrm>
          <a:custGeom>
            <a:avLst/>
            <a:gdLst/>
            <a:ahLst/>
            <a:cxnLst/>
            <a:rect r="r" b="b" t="t" l="l"/>
            <a:pathLst>
              <a:path h="7467944" w="18270100">
                <a:moveTo>
                  <a:pt x="0" y="0"/>
                </a:moveTo>
                <a:lnTo>
                  <a:pt x="18270100" y="0"/>
                </a:lnTo>
                <a:lnTo>
                  <a:pt x="18270100" y="7467944"/>
                </a:lnTo>
                <a:lnTo>
                  <a:pt x="0" y="7467944"/>
                </a:lnTo>
                <a:lnTo>
                  <a:pt x="0" y="0"/>
                </a:lnTo>
                <a:close/>
              </a:path>
            </a:pathLst>
          </a:custGeom>
          <a:blipFill>
            <a:blip r:embed="rId3"/>
            <a:stretch>
              <a:fillRect l="0" t="-31574" r="0" b="-31574"/>
            </a:stretch>
          </a:blipFill>
        </p:spPr>
      </p:sp>
      <p:grpSp>
        <p:nvGrpSpPr>
          <p:cNvPr name="Group 7" id="7"/>
          <p:cNvGrpSpPr/>
          <p:nvPr/>
        </p:nvGrpSpPr>
        <p:grpSpPr>
          <a:xfrm rot="0">
            <a:off x="3640746" y="3269379"/>
            <a:ext cx="11856573" cy="5226576"/>
            <a:chOff x="0" y="0"/>
            <a:chExt cx="3122719" cy="1376547"/>
          </a:xfrm>
        </p:grpSpPr>
        <p:sp>
          <p:nvSpPr>
            <p:cNvPr name="Freeform 8" id="8"/>
            <p:cNvSpPr/>
            <p:nvPr/>
          </p:nvSpPr>
          <p:spPr>
            <a:xfrm flipH="false" flipV="false" rot="0">
              <a:off x="0" y="0"/>
              <a:ext cx="3122719" cy="1376547"/>
            </a:xfrm>
            <a:custGeom>
              <a:avLst/>
              <a:gdLst/>
              <a:ahLst/>
              <a:cxnLst/>
              <a:rect r="r" b="b" t="t" l="l"/>
              <a:pathLst>
                <a:path h="1376547" w="3122719">
                  <a:moveTo>
                    <a:pt x="13059" y="0"/>
                  </a:moveTo>
                  <a:lnTo>
                    <a:pt x="3109660" y="0"/>
                  </a:lnTo>
                  <a:cubicBezTo>
                    <a:pt x="3113123" y="0"/>
                    <a:pt x="3116445" y="1376"/>
                    <a:pt x="3118894" y="3825"/>
                  </a:cubicBezTo>
                  <a:cubicBezTo>
                    <a:pt x="3121343" y="6274"/>
                    <a:pt x="3122719" y="9596"/>
                    <a:pt x="3122719" y="13059"/>
                  </a:cubicBezTo>
                  <a:lnTo>
                    <a:pt x="3122719" y="1363488"/>
                  </a:lnTo>
                  <a:cubicBezTo>
                    <a:pt x="3122719" y="1366951"/>
                    <a:pt x="3121343" y="1370273"/>
                    <a:pt x="3118894" y="1372722"/>
                  </a:cubicBezTo>
                  <a:cubicBezTo>
                    <a:pt x="3116445" y="1375171"/>
                    <a:pt x="3113123" y="1376547"/>
                    <a:pt x="3109660" y="1376547"/>
                  </a:cubicBezTo>
                  <a:lnTo>
                    <a:pt x="13059" y="1376547"/>
                  </a:lnTo>
                  <a:cubicBezTo>
                    <a:pt x="9596" y="1376547"/>
                    <a:pt x="6274" y="1375171"/>
                    <a:pt x="3825" y="1372722"/>
                  </a:cubicBezTo>
                  <a:cubicBezTo>
                    <a:pt x="1376" y="1370273"/>
                    <a:pt x="0" y="1366951"/>
                    <a:pt x="0" y="1363488"/>
                  </a:cubicBezTo>
                  <a:lnTo>
                    <a:pt x="0" y="13059"/>
                  </a:lnTo>
                  <a:cubicBezTo>
                    <a:pt x="0" y="9596"/>
                    <a:pt x="1376" y="6274"/>
                    <a:pt x="3825" y="3825"/>
                  </a:cubicBezTo>
                  <a:cubicBezTo>
                    <a:pt x="6274" y="1376"/>
                    <a:pt x="9596" y="0"/>
                    <a:pt x="13059" y="0"/>
                  </a:cubicBezTo>
                  <a:close/>
                </a:path>
              </a:pathLst>
            </a:custGeom>
            <a:solidFill>
              <a:srgbClr val="FFFFFF"/>
            </a:solidFill>
            <a:ln w="38100" cap="sq">
              <a:solidFill>
                <a:srgbClr val="363636"/>
              </a:solidFill>
              <a:prstDash val="solid"/>
              <a:miter/>
            </a:ln>
          </p:spPr>
        </p:sp>
        <p:sp>
          <p:nvSpPr>
            <p:cNvPr name="TextBox 9" id="9"/>
            <p:cNvSpPr txBox="true"/>
            <p:nvPr/>
          </p:nvSpPr>
          <p:spPr>
            <a:xfrm>
              <a:off x="0" y="-19050"/>
              <a:ext cx="3122719" cy="1395597"/>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4691953" y="1735946"/>
            <a:ext cx="8904094" cy="898412"/>
          </a:xfrm>
          <a:prstGeom prst="rect">
            <a:avLst/>
          </a:prstGeom>
        </p:spPr>
        <p:txBody>
          <a:bodyPr anchor="t" rtlCol="false" tIns="0" lIns="0" bIns="0" rIns="0">
            <a:spAutoFit/>
          </a:bodyPr>
          <a:lstStyle/>
          <a:p>
            <a:pPr algn="ctr" marL="0" indent="0" lvl="0">
              <a:lnSpc>
                <a:spcPts val="7291"/>
              </a:lnSpc>
              <a:spcBef>
                <a:spcPct val="0"/>
              </a:spcBef>
            </a:pPr>
            <a:r>
              <a:rPr lang="en-US" sz="5283" spc="184">
                <a:solidFill>
                  <a:srgbClr val="010101"/>
                </a:solidFill>
                <a:latin typeface="Archivo Black"/>
                <a:ea typeface="Archivo Black"/>
                <a:cs typeface="Archivo Black"/>
                <a:sym typeface="Archivo Black"/>
              </a:rPr>
              <a:t>CONCLUSION</a:t>
            </a:r>
          </a:p>
        </p:txBody>
      </p:sp>
      <p:sp>
        <p:nvSpPr>
          <p:cNvPr name="TextBox 11" id="11"/>
          <p:cNvSpPr txBox="true"/>
          <p:nvPr/>
        </p:nvSpPr>
        <p:spPr>
          <a:xfrm rot="0">
            <a:off x="4338748" y="3742846"/>
            <a:ext cx="10460570" cy="4232018"/>
          </a:xfrm>
          <a:prstGeom prst="rect">
            <a:avLst/>
          </a:prstGeom>
        </p:spPr>
        <p:txBody>
          <a:bodyPr anchor="t" rtlCol="false" tIns="0" lIns="0" bIns="0" rIns="0">
            <a:spAutoFit/>
          </a:bodyPr>
          <a:lstStyle/>
          <a:p>
            <a:pPr algn="just">
              <a:lnSpc>
                <a:spcPts val="2607"/>
              </a:lnSpc>
              <a:spcBef>
                <a:spcPct val="0"/>
              </a:spcBef>
            </a:pPr>
            <a:r>
              <a:rPr lang="en-US" sz="1889" spc="66">
                <a:solidFill>
                  <a:srgbClr val="010101"/>
                </a:solidFill>
                <a:latin typeface="Archivo Black"/>
                <a:ea typeface="Archivo Black"/>
                <a:cs typeface="Archivo Black"/>
                <a:sym typeface="Archivo Black"/>
              </a:rPr>
              <a:t>IN THIS PROJECT, WE SUCCESSFULLY BUILT MACHINE LEARNING MODELS TO PREDICT HOUSING PRICES USING A CLEANED AND PREPROCESSED DATASET. EXPLORATORY DATA ANALYSIS (EDA) INCLUDING BOX PLOTS, SCATTER PLOTS, AND CORRELATION HEATMAPS HELPED US UNDERSTAND FEATURE DISTRIBUTIONS, RELATIONSHIPS, AND OUTLIERS. LINEAR REGRESSION, ALONG WITH TREE-BASED MODELS, SHOWED THAT FEATURES LIKE AREA, LOCATION, AND NUMBER OF BEDROOMS ARE THE MOST INFLUENTIAL IN DETERMINING HOUSE PRICES. COMBINED REGRESSION PLOTS AND FEATURE IMPORTANCE ANALYSIS CONFIRMED THE RELIABILITY OF OUR PREDICTIONS. OVERALL, THE MODELS ACHIEVED REASONABLE ACCURACY, DEMONSTRATING THAT DATA-DRIVEN APPROACHES CAN EFFECTIVELY ASSIST BUYERS, SELLERS, AND INVESTORS IN MAKING INFORMED HOUSING DECISIONS.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0">
            <a:off x="9659420" y="826312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3" id="3"/>
          <p:cNvGrpSpPr/>
          <p:nvPr/>
        </p:nvGrpSpPr>
        <p:grpSpPr>
          <a:xfrm rot="0">
            <a:off x="9659420" y="5607622"/>
            <a:ext cx="2799147" cy="2799147"/>
            <a:chOff x="0" y="0"/>
            <a:chExt cx="6350000" cy="6350000"/>
          </a:xfrm>
        </p:grpSpPr>
        <p:sp>
          <p:nvSpPr>
            <p:cNvPr name="Freeform 4" id="4"/>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9779" t="0" r="-39779" b="0"/>
              </a:stretch>
            </a:blipFill>
          </p:spPr>
        </p:sp>
      </p:grpSp>
      <p:sp>
        <p:nvSpPr>
          <p:cNvPr name="Freeform 5" id="5"/>
          <p:cNvSpPr/>
          <p:nvPr/>
        </p:nvSpPr>
        <p:spPr>
          <a:xfrm flipH="false" flipV="false" rot="0">
            <a:off x="9659420" y="4799097"/>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6" id="6"/>
          <p:cNvGrpSpPr/>
          <p:nvPr/>
        </p:nvGrpSpPr>
        <p:grpSpPr>
          <a:xfrm rot="0">
            <a:off x="9659420" y="2143592"/>
            <a:ext cx="2799147" cy="2799147"/>
            <a:chOff x="0" y="0"/>
            <a:chExt cx="6350000" cy="6350000"/>
          </a:xfrm>
        </p:grpSpPr>
        <p:sp>
          <p:nvSpPr>
            <p:cNvPr name="Freeform 7" id="7"/>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0" t="-36174" r="0" b="0"/>
              </a:stretch>
            </a:blipFill>
          </p:spPr>
        </p:sp>
      </p:grpSp>
      <p:sp>
        <p:nvSpPr>
          <p:cNvPr name="Freeform 8" id="8"/>
          <p:cNvSpPr/>
          <p:nvPr/>
        </p:nvSpPr>
        <p:spPr>
          <a:xfrm flipH="false" flipV="false" rot="0">
            <a:off x="2179183" y="6826068"/>
            <a:ext cx="6851587" cy="1077187"/>
          </a:xfrm>
          <a:custGeom>
            <a:avLst/>
            <a:gdLst/>
            <a:ahLst/>
            <a:cxnLst/>
            <a:rect r="r" b="b" t="t" l="l"/>
            <a:pathLst>
              <a:path h="1077187" w="6851587">
                <a:moveTo>
                  <a:pt x="0" y="0"/>
                </a:moveTo>
                <a:lnTo>
                  <a:pt x="6851587" y="0"/>
                </a:lnTo>
                <a:lnTo>
                  <a:pt x="6851587" y="1077187"/>
                </a:lnTo>
                <a:lnTo>
                  <a:pt x="0" y="1077187"/>
                </a:lnTo>
                <a:lnTo>
                  <a:pt x="0" y="0"/>
                </a:lnTo>
                <a:close/>
              </a:path>
            </a:pathLst>
          </a:custGeom>
          <a:blipFill>
            <a:blip r:embed="rId2"/>
            <a:stretch>
              <a:fillRect l="0" t="-25622" r="0" b="0"/>
            </a:stretch>
          </a:blipFill>
        </p:spPr>
      </p:sp>
      <p:grpSp>
        <p:nvGrpSpPr>
          <p:cNvPr name="Group 9" id="9"/>
          <p:cNvGrpSpPr/>
          <p:nvPr/>
        </p:nvGrpSpPr>
        <p:grpSpPr>
          <a:xfrm rot="0">
            <a:off x="2240447" y="3594570"/>
            <a:ext cx="6790323" cy="3819509"/>
            <a:chOff x="0" y="0"/>
            <a:chExt cx="11289030" cy="6350000"/>
          </a:xfrm>
        </p:grpSpPr>
        <p:sp>
          <p:nvSpPr>
            <p:cNvPr name="Freeform 10" id="10"/>
            <p:cNvSpPr/>
            <p:nvPr/>
          </p:nvSpPr>
          <p:spPr>
            <a:xfrm flipH="false" flipV="false" rot="0">
              <a:off x="0" y="0"/>
              <a:ext cx="11287760" cy="6348735"/>
            </a:xfrm>
            <a:custGeom>
              <a:avLst/>
              <a:gdLst/>
              <a:ahLst/>
              <a:cxnLst/>
              <a:rect r="r" b="b" t="t" l="l"/>
              <a:pathLst>
                <a:path h="6348735"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alphaModFix amt="55000"/>
              </a:blip>
              <a:stretch>
                <a:fillRect l="0" t="-5924" r="0" b="-5924"/>
              </a:stretch>
            </a:blipFill>
          </p:spPr>
        </p:sp>
      </p:grpSp>
      <p:sp>
        <p:nvSpPr>
          <p:cNvPr name="Freeform 11" id="11"/>
          <p:cNvSpPr/>
          <p:nvPr/>
        </p:nvSpPr>
        <p:spPr>
          <a:xfrm flipH="false" flipV="false" rot="0">
            <a:off x="12924060" y="984692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2" id="12"/>
          <p:cNvGrpSpPr/>
          <p:nvPr/>
        </p:nvGrpSpPr>
        <p:grpSpPr>
          <a:xfrm rot="0">
            <a:off x="12924060" y="7191421"/>
            <a:ext cx="2799147" cy="2799147"/>
            <a:chOff x="0" y="0"/>
            <a:chExt cx="6350000" cy="6350000"/>
          </a:xfrm>
        </p:grpSpPr>
        <p:sp>
          <p:nvSpPr>
            <p:cNvPr name="Freeform 13" id="13"/>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132080" t="0" r="-132080" b="0"/>
              </a:stretch>
            </a:blipFill>
          </p:spPr>
        </p:sp>
      </p:grpSp>
      <p:sp>
        <p:nvSpPr>
          <p:cNvPr name="Freeform 14" id="14"/>
          <p:cNvSpPr/>
          <p:nvPr/>
        </p:nvSpPr>
        <p:spPr>
          <a:xfrm flipH="false" flipV="false" rot="0">
            <a:off x="12924060" y="6382896"/>
            <a:ext cx="2799147" cy="440074"/>
          </a:xfrm>
          <a:custGeom>
            <a:avLst/>
            <a:gdLst/>
            <a:ahLst/>
            <a:cxnLst/>
            <a:rect r="r" b="b" t="t" l="l"/>
            <a:pathLst>
              <a:path h="440074" w="2799147">
                <a:moveTo>
                  <a:pt x="0" y="0"/>
                </a:moveTo>
                <a:lnTo>
                  <a:pt x="2799146" y="0"/>
                </a:lnTo>
                <a:lnTo>
                  <a:pt x="2799146" y="440074"/>
                </a:lnTo>
                <a:lnTo>
                  <a:pt x="0" y="440074"/>
                </a:lnTo>
                <a:lnTo>
                  <a:pt x="0" y="0"/>
                </a:lnTo>
                <a:close/>
              </a:path>
            </a:pathLst>
          </a:custGeom>
          <a:blipFill>
            <a:blip r:embed="rId2"/>
            <a:stretch>
              <a:fillRect l="0" t="-25622" r="0" b="0"/>
            </a:stretch>
          </a:blipFill>
        </p:spPr>
      </p:sp>
      <p:grpSp>
        <p:nvGrpSpPr>
          <p:cNvPr name="Group 15" id="15"/>
          <p:cNvGrpSpPr/>
          <p:nvPr/>
        </p:nvGrpSpPr>
        <p:grpSpPr>
          <a:xfrm rot="0">
            <a:off x="12924060" y="3727391"/>
            <a:ext cx="2799147" cy="2799147"/>
            <a:chOff x="0" y="0"/>
            <a:chExt cx="6350000" cy="6350000"/>
          </a:xfrm>
        </p:grpSpPr>
        <p:sp>
          <p:nvSpPr>
            <p:cNvPr name="Freeform 16" id="1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l="-17426" t="0" r="-3396" b="-7528"/>
              </a:stretch>
            </a:blipFill>
          </p:spPr>
        </p:sp>
      </p:grpSp>
      <p:sp>
        <p:nvSpPr>
          <p:cNvPr name="Freeform 17" id="17"/>
          <p:cNvSpPr/>
          <p:nvPr/>
        </p:nvSpPr>
        <p:spPr>
          <a:xfrm flipH="false" flipV="false" rot="0">
            <a:off x="12924060" y="2915843"/>
            <a:ext cx="2799147" cy="440074"/>
          </a:xfrm>
          <a:custGeom>
            <a:avLst/>
            <a:gdLst/>
            <a:ahLst/>
            <a:cxnLst/>
            <a:rect r="r" b="b" t="t" l="l"/>
            <a:pathLst>
              <a:path h="440074" w="2799147">
                <a:moveTo>
                  <a:pt x="0" y="0"/>
                </a:moveTo>
                <a:lnTo>
                  <a:pt x="2799146" y="0"/>
                </a:lnTo>
                <a:lnTo>
                  <a:pt x="2799146" y="440073"/>
                </a:lnTo>
                <a:lnTo>
                  <a:pt x="0" y="440073"/>
                </a:lnTo>
                <a:lnTo>
                  <a:pt x="0" y="0"/>
                </a:lnTo>
                <a:close/>
              </a:path>
            </a:pathLst>
          </a:custGeom>
          <a:blipFill>
            <a:blip r:embed="rId2"/>
            <a:stretch>
              <a:fillRect l="0" t="-25622" r="0" b="0"/>
            </a:stretch>
          </a:blipFill>
        </p:spPr>
      </p:sp>
      <p:grpSp>
        <p:nvGrpSpPr>
          <p:cNvPr name="Group 18" id="18"/>
          <p:cNvGrpSpPr/>
          <p:nvPr/>
        </p:nvGrpSpPr>
        <p:grpSpPr>
          <a:xfrm rot="0">
            <a:off x="12924060" y="260338"/>
            <a:ext cx="2799147" cy="2799147"/>
            <a:chOff x="0" y="0"/>
            <a:chExt cx="6350000" cy="6350000"/>
          </a:xfrm>
        </p:grpSpPr>
        <p:sp>
          <p:nvSpPr>
            <p:cNvPr name="Freeform 19" id="19"/>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0" t="0" r="0" b="-36174"/>
              </a:stretch>
            </a:blipFill>
          </p:spPr>
        </p:sp>
      </p:grpSp>
      <p:sp>
        <p:nvSpPr>
          <p:cNvPr name="Freeform 20" id="20"/>
          <p:cNvSpPr/>
          <p:nvPr/>
        </p:nvSpPr>
        <p:spPr>
          <a:xfrm flipH="false" flipV="false" rot="0">
            <a:off x="16189931" y="792917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1" id="21"/>
          <p:cNvGrpSpPr/>
          <p:nvPr/>
        </p:nvGrpSpPr>
        <p:grpSpPr>
          <a:xfrm rot="0">
            <a:off x="16189931" y="5273669"/>
            <a:ext cx="2799147" cy="2799147"/>
            <a:chOff x="0" y="0"/>
            <a:chExt cx="6350000" cy="6350000"/>
          </a:xfrm>
        </p:grpSpPr>
        <p:sp>
          <p:nvSpPr>
            <p:cNvPr name="Freeform 22" id="22"/>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21214" t="0" r="-243097" b="0"/>
              </a:stretch>
            </a:blipFill>
          </p:spPr>
        </p:sp>
      </p:grpSp>
      <p:sp>
        <p:nvSpPr>
          <p:cNvPr name="Freeform 23" id="23"/>
          <p:cNvSpPr/>
          <p:nvPr/>
        </p:nvSpPr>
        <p:spPr>
          <a:xfrm flipH="false" flipV="false" rot="0">
            <a:off x="16189931" y="4465144"/>
            <a:ext cx="2799147" cy="440074"/>
          </a:xfrm>
          <a:custGeom>
            <a:avLst/>
            <a:gdLst/>
            <a:ahLst/>
            <a:cxnLst/>
            <a:rect r="r" b="b" t="t" l="l"/>
            <a:pathLst>
              <a:path h="440074" w="2799147">
                <a:moveTo>
                  <a:pt x="0" y="0"/>
                </a:moveTo>
                <a:lnTo>
                  <a:pt x="2799147" y="0"/>
                </a:lnTo>
                <a:lnTo>
                  <a:pt x="2799147" y="440073"/>
                </a:lnTo>
                <a:lnTo>
                  <a:pt x="0" y="440073"/>
                </a:lnTo>
                <a:lnTo>
                  <a:pt x="0" y="0"/>
                </a:lnTo>
                <a:close/>
              </a:path>
            </a:pathLst>
          </a:custGeom>
          <a:blipFill>
            <a:blip r:embed="rId2"/>
            <a:stretch>
              <a:fillRect l="0" t="-25622" r="0" b="0"/>
            </a:stretch>
          </a:blipFill>
        </p:spPr>
      </p:sp>
      <p:grpSp>
        <p:nvGrpSpPr>
          <p:cNvPr name="Group 24" id="24"/>
          <p:cNvGrpSpPr/>
          <p:nvPr/>
        </p:nvGrpSpPr>
        <p:grpSpPr>
          <a:xfrm rot="0">
            <a:off x="16189931" y="1809639"/>
            <a:ext cx="2799147" cy="2799147"/>
            <a:chOff x="0" y="0"/>
            <a:chExt cx="6350000" cy="6350000"/>
          </a:xfrm>
        </p:grpSpPr>
        <p:sp>
          <p:nvSpPr>
            <p:cNvPr name="Freeform 25" id="2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2417" t="0" r="-2417" b="0"/>
              </a:stretch>
            </a:blipFill>
          </p:spPr>
        </p:sp>
      </p:grpSp>
      <p:sp>
        <p:nvSpPr>
          <p:cNvPr name="Freeform 26" id="26"/>
          <p:cNvSpPr/>
          <p:nvPr/>
        </p:nvSpPr>
        <p:spPr>
          <a:xfrm flipH="false" flipV="false" rot="0">
            <a:off x="16189931" y="998090"/>
            <a:ext cx="2799147" cy="440074"/>
          </a:xfrm>
          <a:custGeom>
            <a:avLst/>
            <a:gdLst/>
            <a:ahLst/>
            <a:cxnLst/>
            <a:rect r="r" b="b" t="t" l="l"/>
            <a:pathLst>
              <a:path h="440074" w="2799147">
                <a:moveTo>
                  <a:pt x="0" y="0"/>
                </a:moveTo>
                <a:lnTo>
                  <a:pt x="2799147" y="0"/>
                </a:lnTo>
                <a:lnTo>
                  <a:pt x="2799147" y="440074"/>
                </a:lnTo>
                <a:lnTo>
                  <a:pt x="0" y="440074"/>
                </a:lnTo>
                <a:lnTo>
                  <a:pt x="0" y="0"/>
                </a:lnTo>
                <a:close/>
              </a:path>
            </a:pathLst>
          </a:custGeom>
          <a:blipFill>
            <a:blip r:embed="rId2"/>
            <a:stretch>
              <a:fillRect l="0" t="-25622" r="0" b="0"/>
            </a:stretch>
          </a:blipFill>
        </p:spPr>
      </p:sp>
      <p:grpSp>
        <p:nvGrpSpPr>
          <p:cNvPr name="Group 27" id="27"/>
          <p:cNvGrpSpPr/>
          <p:nvPr/>
        </p:nvGrpSpPr>
        <p:grpSpPr>
          <a:xfrm rot="0">
            <a:off x="16189931" y="-1657415"/>
            <a:ext cx="2799147" cy="2799147"/>
            <a:chOff x="0" y="0"/>
            <a:chExt cx="6350000" cy="6350000"/>
          </a:xfrm>
        </p:grpSpPr>
        <p:sp>
          <p:nvSpPr>
            <p:cNvPr name="Freeform 28" id="28"/>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435" t="0" r="-2435" b="0"/>
              </a:stretch>
            </a:blipFill>
          </p:spPr>
        </p:sp>
      </p:grpSp>
      <p:grpSp>
        <p:nvGrpSpPr>
          <p:cNvPr name="Group 29" id="29"/>
          <p:cNvGrpSpPr/>
          <p:nvPr/>
        </p:nvGrpSpPr>
        <p:grpSpPr>
          <a:xfrm rot="0">
            <a:off x="16189931" y="8703201"/>
            <a:ext cx="2799147" cy="2799147"/>
            <a:chOff x="0" y="0"/>
            <a:chExt cx="6350000" cy="6350000"/>
          </a:xfrm>
        </p:grpSpPr>
        <p:sp>
          <p:nvSpPr>
            <p:cNvPr name="Freeform 30" id="30"/>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2435" t="0" r="-2435" b="0"/>
              </a:stretch>
            </a:blipFill>
          </p:spPr>
        </p:sp>
      </p:grpSp>
      <p:sp>
        <p:nvSpPr>
          <p:cNvPr name="TextBox 31" id="31"/>
          <p:cNvSpPr txBox="true"/>
          <p:nvPr/>
        </p:nvSpPr>
        <p:spPr>
          <a:xfrm rot="0">
            <a:off x="2521025" y="4580405"/>
            <a:ext cx="6229167" cy="1920450"/>
          </a:xfrm>
          <a:prstGeom prst="rect">
            <a:avLst/>
          </a:prstGeom>
        </p:spPr>
        <p:txBody>
          <a:bodyPr anchor="t" rtlCol="false" tIns="0" lIns="0" bIns="0" rIns="0">
            <a:spAutoFit/>
          </a:bodyPr>
          <a:lstStyle/>
          <a:p>
            <a:pPr algn="ctr" marL="0" indent="0" lvl="0">
              <a:lnSpc>
                <a:spcPts val="7692"/>
              </a:lnSpc>
              <a:spcBef>
                <a:spcPct val="0"/>
              </a:spcBef>
            </a:pPr>
            <a:r>
              <a:rPr lang="en-US" sz="5574" strike="noStrike" u="none">
                <a:solidFill>
                  <a:srgbClr val="FFFFFF"/>
                </a:solidFill>
                <a:latin typeface="Archivo Black"/>
                <a:ea typeface="Archivo Black"/>
                <a:cs typeface="Archivo Black"/>
                <a:sym typeface="Archivo Black"/>
              </a:rPr>
              <a:t>THANK'S FOR WATCHING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5400000">
            <a:off x="8599743" y="-4717334"/>
            <a:ext cx="1088513" cy="18288000"/>
            <a:chOff x="0" y="0"/>
            <a:chExt cx="286687" cy="4816593"/>
          </a:xfrm>
        </p:grpSpPr>
        <p:sp>
          <p:nvSpPr>
            <p:cNvPr name="Freeform 4" id="4"/>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name="TextBox 5" id="5"/>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7900" y="0"/>
            <a:ext cx="18270100" cy="4165455"/>
          </a:xfrm>
          <a:custGeom>
            <a:avLst/>
            <a:gdLst/>
            <a:ahLst/>
            <a:cxnLst/>
            <a:rect r="r" b="b" t="t" l="l"/>
            <a:pathLst>
              <a:path h="4165455" w="18270100">
                <a:moveTo>
                  <a:pt x="0" y="0"/>
                </a:moveTo>
                <a:lnTo>
                  <a:pt x="18270100" y="0"/>
                </a:lnTo>
                <a:lnTo>
                  <a:pt x="18270100" y="4165455"/>
                </a:lnTo>
                <a:lnTo>
                  <a:pt x="0" y="4165455"/>
                </a:lnTo>
                <a:lnTo>
                  <a:pt x="0" y="0"/>
                </a:lnTo>
                <a:close/>
              </a:path>
            </a:pathLst>
          </a:custGeom>
          <a:blipFill>
            <a:blip r:embed="rId3"/>
            <a:stretch>
              <a:fillRect l="0" t="-90524" r="0" b="-101973"/>
            </a:stretch>
          </a:blipFill>
        </p:spPr>
      </p:sp>
      <p:sp>
        <p:nvSpPr>
          <p:cNvPr name="TextBox 7" id="7"/>
          <p:cNvSpPr txBox="true"/>
          <p:nvPr/>
        </p:nvSpPr>
        <p:spPr>
          <a:xfrm rot="0">
            <a:off x="4559819" y="1357867"/>
            <a:ext cx="9168362" cy="1695867"/>
          </a:xfrm>
          <a:prstGeom prst="rect">
            <a:avLst/>
          </a:prstGeom>
        </p:spPr>
        <p:txBody>
          <a:bodyPr anchor="t" rtlCol="false" tIns="0" lIns="0" bIns="0" rIns="0">
            <a:spAutoFit/>
          </a:bodyPr>
          <a:lstStyle/>
          <a:p>
            <a:pPr algn="ctr">
              <a:lnSpc>
                <a:spcPts val="13774"/>
              </a:lnSpc>
            </a:pPr>
            <a:r>
              <a:rPr lang="en-US" sz="9981" spc="79">
                <a:solidFill>
                  <a:srgbClr val="FFFFFF"/>
                </a:solidFill>
                <a:latin typeface="Archivo Black"/>
                <a:ea typeface="Archivo Black"/>
                <a:cs typeface="Archivo Black"/>
                <a:sym typeface="Archivo Black"/>
              </a:rPr>
              <a:t>CONTENT</a:t>
            </a:r>
          </a:p>
        </p:txBody>
      </p:sp>
      <p:sp>
        <p:nvSpPr>
          <p:cNvPr name="TextBox 8" id="8"/>
          <p:cNvSpPr txBox="true"/>
          <p:nvPr/>
        </p:nvSpPr>
        <p:spPr>
          <a:xfrm rot="0">
            <a:off x="3268002"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strike="noStrike" u="none">
                <a:solidFill>
                  <a:srgbClr val="231F20"/>
                </a:solidFill>
                <a:latin typeface="Montserrat Bold"/>
                <a:ea typeface="Montserrat Bold"/>
                <a:cs typeface="Montserrat Bold"/>
                <a:sym typeface="Montserrat Bold"/>
              </a:rPr>
              <a:t>01</a:t>
            </a:r>
          </a:p>
        </p:txBody>
      </p:sp>
      <p:sp>
        <p:nvSpPr>
          <p:cNvPr name="TextBox 9" id="9"/>
          <p:cNvSpPr txBox="true"/>
          <p:nvPr/>
        </p:nvSpPr>
        <p:spPr>
          <a:xfrm rot="0">
            <a:off x="2816452" y="5923704"/>
            <a:ext cx="2743420" cy="41850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INTRO</a:t>
            </a:r>
          </a:p>
        </p:txBody>
      </p:sp>
      <p:sp>
        <p:nvSpPr>
          <p:cNvPr name="TextBox 10" id="10"/>
          <p:cNvSpPr txBox="true"/>
          <p:nvPr/>
        </p:nvSpPr>
        <p:spPr>
          <a:xfrm rot="0">
            <a:off x="6544248"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Bold"/>
                <a:ea typeface="Montserrat Bold"/>
                <a:cs typeface="Montserrat Bold"/>
                <a:sym typeface="Montserrat Bold"/>
              </a:rPr>
              <a:t>02</a:t>
            </a:r>
          </a:p>
        </p:txBody>
      </p:sp>
      <p:sp>
        <p:nvSpPr>
          <p:cNvPr name="TextBox 11" id="11"/>
          <p:cNvSpPr txBox="true"/>
          <p:nvPr/>
        </p:nvSpPr>
        <p:spPr>
          <a:xfrm rot="0">
            <a:off x="6092698" y="5967536"/>
            <a:ext cx="2743420" cy="85661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PROJECT OBJECTIVE</a:t>
            </a:r>
          </a:p>
        </p:txBody>
      </p:sp>
      <p:sp>
        <p:nvSpPr>
          <p:cNvPr name="TextBox 12" id="12"/>
          <p:cNvSpPr txBox="true"/>
          <p:nvPr/>
        </p:nvSpPr>
        <p:spPr>
          <a:xfrm rot="0">
            <a:off x="9820494"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Bold"/>
                <a:ea typeface="Montserrat Bold"/>
                <a:cs typeface="Montserrat Bold"/>
                <a:sym typeface="Montserrat Bold"/>
              </a:rPr>
              <a:t>03</a:t>
            </a:r>
          </a:p>
        </p:txBody>
      </p:sp>
      <p:sp>
        <p:nvSpPr>
          <p:cNvPr name="TextBox 13" id="13"/>
          <p:cNvSpPr txBox="true"/>
          <p:nvPr/>
        </p:nvSpPr>
        <p:spPr>
          <a:xfrm rot="0">
            <a:off x="9368943" y="5923704"/>
            <a:ext cx="2743420" cy="85661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DATASET OVERVIEW</a:t>
            </a:r>
          </a:p>
        </p:txBody>
      </p:sp>
      <p:sp>
        <p:nvSpPr>
          <p:cNvPr name="TextBox 14" id="14"/>
          <p:cNvSpPr txBox="true"/>
          <p:nvPr/>
        </p:nvSpPr>
        <p:spPr>
          <a:xfrm rot="0">
            <a:off x="13094326"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Bold"/>
                <a:ea typeface="Montserrat Bold"/>
                <a:cs typeface="Montserrat Bold"/>
                <a:sym typeface="Montserrat Bold"/>
              </a:rPr>
              <a:t>04</a:t>
            </a:r>
          </a:p>
        </p:txBody>
      </p:sp>
      <p:sp>
        <p:nvSpPr>
          <p:cNvPr name="TextBox 15" id="15"/>
          <p:cNvSpPr txBox="true"/>
          <p:nvPr/>
        </p:nvSpPr>
        <p:spPr>
          <a:xfrm rot="0">
            <a:off x="12112364" y="5894853"/>
            <a:ext cx="3695284" cy="85661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DATA PREPROCESSING</a:t>
            </a:r>
          </a:p>
        </p:txBody>
      </p:sp>
      <p:sp>
        <p:nvSpPr>
          <p:cNvPr name="TextBox 16" id="16"/>
          <p:cNvSpPr txBox="true"/>
          <p:nvPr/>
        </p:nvSpPr>
        <p:spPr>
          <a:xfrm rot="0">
            <a:off x="3276953" y="698952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Bold"/>
                <a:ea typeface="Montserrat Bold"/>
                <a:cs typeface="Montserrat Bold"/>
                <a:sym typeface="Montserrat Bold"/>
              </a:rPr>
              <a:t>05</a:t>
            </a:r>
          </a:p>
        </p:txBody>
      </p:sp>
      <p:sp>
        <p:nvSpPr>
          <p:cNvPr name="TextBox 17" id="17"/>
          <p:cNvSpPr txBox="true"/>
          <p:nvPr/>
        </p:nvSpPr>
        <p:spPr>
          <a:xfrm rot="0">
            <a:off x="2825402" y="8028765"/>
            <a:ext cx="2743420" cy="41850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EDA</a:t>
            </a:r>
          </a:p>
        </p:txBody>
      </p:sp>
      <p:sp>
        <p:nvSpPr>
          <p:cNvPr name="TextBox 18" id="18"/>
          <p:cNvSpPr txBox="true"/>
          <p:nvPr/>
        </p:nvSpPr>
        <p:spPr>
          <a:xfrm rot="0">
            <a:off x="6553198" y="7033352"/>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Bold"/>
                <a:ea typeface="Montserrat Bold"/>
                <a:cs typeface="Montserrat Bold"/>
                <a:sym typeface="Montserrat Bold"/>
              </a:rPr>
              <a:t>06</a:t>
            </a:r>
          </a:p>
        </p:txBody>
      </p:sp>
      <p:sp>
        <p:nvSpPr>
          <p:cNvPr name="TextBox 19" id="19"/>
          <p:cNvSpPr txBox="true"/>
          <p:nvPr/>
        </p:nvSpPr>
        <p:spPr>
          <a:xfrm rot="0">
            <a:off x="6101648" y="8072597"/>
            <a:ext cx="2743420" cy="85661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ML MODELS USED</a:t>
            </a:r>
          </a:p>
        </p:txBody>
      </p:sp>
      <p:sp>
        <p:nvSpPr>
          <p:cNvPr name="TextBox 20" id="20"/>
          <p:cNvSpPr txBox="true"/>
          <p:nvPr/>
        </p:nvSpPr>
        <p:spPr>
          <a:xfrm rot="0">
            <a:off x="9829444" y="6989520"/>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Bold"/>
                <a:ea typeface="Montserrat Bold"/>
                <a:cs typeface="Montserrat Bold"/>
                <a:sym typeface="Montserrat Bold"/>
              </a:rPr>
              <a:t>07</a:t>
            </a:r>
          </a:p>
        </p:txBody>
      </p:sp>
      <p:sp>
        <p:nvSpPr>
          <p:cNvPr name="TextBox 21" id="21"/>
          <p:cNvSpPr txBox="true"/>
          <p:nvPr/>
        </p:nvSpPr>
        <p:spPr>
          <a:xfrm rot="0">
            <a:off x="9377894" y="8028765"/>
            <a:ext cx="2743420" cy="85661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RESULTS &amp; ANALYSIS</a:t>
            </a:r>
          </a:p>
        </p:txBody>
      </p:sp>
      <p:sp>
        <p:nvSpPr>
          <p:cNvPr name="TextBox 22" id="22"/>
          <p:cNvSpPr txBox="true"/>
          <p:nvPr/>
        </p:nvSpPr>
        <p:spPr>
          <a:xfrm rot="0">
            <a:off x="13103276" y="7033352"/>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231F20"/>
                </a:solidFill>
                <a:latin typeface="Montserrat Bold"/>
                <a:ea typeface="Montserrat Bold"/>
                <a:cs typeface="Montserrat Bold"/>
                <a:sym typeface="Montserrat Bold"/>
              </a:rPr>
              <a:t>08</a:t>
            </a:r>
          </a:p>
        </p:txBody>
      </p:sp>
      <p:sp>
        <p:nvSpPr>
          <p:cNvPr name="TextBox 23" id="23"/>
          <p:cNvSpPr txBox="true"/>
          <p:nvPr/>
        </p:nvSpPr>
        <p:spPr>
          <a:xfrm rot="0">
            <a:off x="12651726" y="8072597"/>
            <a:ext cx="2743420" cy="418508"/>
          </a:xfrm>
          <a:prstGeom prst="rect">
            <a:avLst/>
          </a:prstGeom>
        </p:spPr>
        <p:txBody>
          <a:bodyPr anchor="t" rtlCol="false" tIns="0" lIns="0" bIns="0" rIns="0">
            <a:spAutoFit/>
          </a:bodyPr>
          <a:lstStyle/>
          <a:p>
            <a:pPr algn="ctr">
              <a:lnSpc>
                <a:spcPts val="3483"/>
              </a:lnSpc>
            </a:pPr>
            <a:r>
              <a:rPr lang="en-US" sz="2524" spc="247">
                <a:solidFill>
                  <a:srgbClr val="231F20"/>
                </a:solidFill>
                <a:latin typeface="Montserrat"/>
                <a:ea typeface="Montserrat"/>
                <a:cs typeface="Montserrat"/>
                <a:sym typeface="Montserrat"/>
              </a:rPr>
              <a:t>CONCLUSION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2925483">
            <a:off x="5978889" y="4633519"/>
            <a:ext cx="15026802" cy="1591351"/>
          </a:xfrm>
          <a:custGeom>
            <a:avLst/>
            <a:gdLst/>
            <a:ahLst/>
            <a:cxnLst/>
            <a:rect r="r" b="b" t="t" l="l"/>
            <a:pathLst>
              <a:path h="1591351" w="15026802">
                <a:moveTo>
                  <a:pt x="0" y="0"/>
                </a:moveTo>
                <a:lnTo>
                  <a:pt x="15026802" y="0"/>
                </a:lnTo>
                <a:lnTo>
                  <a:pt x="15026802" y="1591350"/>
                </a:lnTo>
                <a:lnTo>
                  <a:pt x="0" y="1591350"/>
                </a:lnTo>
                <a:lnTo>
                  <a:pt x="0" y="0"/>
                </a:lnTo>
                <a:close/>
              </a:path>
            </a:pathLst>
          </a:custGeom>
          <a:blipFill>
            <a:blip r:embed="rId3"/>
            <a:stretch>
              <a:fillRect l="0" t="-86495" r="0" b="0"/>
            </a:stretch>
          </a:blipFill>
        </p:spPr>
      </p:sp>
      <p:grpSp>
        <p:nvGrpSpPr>
          <p:cNvPr name="Group 4" id="4"/>
          <p:cNvGrpSpPr>
            <a:grpSpLocks noChangeAspect="true"/>
          </p:cNvGrpSpPr>
          <p:nvPr/>
        </p:nvGrpSpPr>
        <p:grpSpPr>
          <a:xfrm rot="0">
            <a:off x="9046979" y="0"/>
            <a:ext cx="9241021" cy="10396149"/>
            <a:chOff x="0" y="0"/>
            <a:chExt cx="5370413" cy="6041715"/>
          </a:xfrm>
        </p:grpSpPr>
        <p:sp>
          <p:nvSpPr>
            <p:cNvPr name="Freeform 5" id="5"/>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solidFill>
              <a:srgbClr val="000000"/>
            </a:solidFill>
          </p:spPr>
        </p:sp>
        <p:sp>
          <p:nvSpPr>
            <p:cNvPr name="Freeform 6" id="6"/>
            <p:cNvSpPr/>
            <p:nvPr/>
          </p:nvSpPr>
          <p:spPr>
            <a:xfrm flipH="false" flipV="false" rot="0">
              <a:off x="0" y="0"/>
              <a:ext cx="5370413" cy="6041715"/>
            </a:xfrm>
            <a:custGeom>
              <a:avLst/>
              <a:gdLst/>
              <a:ahLst/>
              <a:cxnLst/>
              <a:rect r="r" b="b" t="t" l="l"/>
              <a:pathLst>
                <a:path h="6041715" w="5370413">
                  <a:moveTo>
                    <a:pt x="5370413" y="0"/>
                  </a:moveTo>
                  <a:lnTo>
                    <a:pt x="5370413" y="6041715"/>
                  </a:lnTo>
                  <a:cubicBezTo>
                    <a:pt x="3580275" y="4027810"/>
                    <a:pt x="1790138" y="2013905"/>
                    <a:pt x="0" y="0"/>
                  </a:cubicBezTo>
                  <a:lnTo>
                    <a:pt x="5370413" y="0"/>
                  </a:lnTo>
                  <a:close/>
                </a:path>
              </a:pathLst>
            </a:custGeom>
            <a:blipFill>
              <a:blip r:embed="rId4"/>
              <a:stretch>
                <a:fillRect l="-34427" t="0" r="-34427" b="0"/>
              </a:stretch>
            </a:blipFill>
          </p:spPr>
        </p:sp>
      </p:grpSp>
      <p:grpSp>
        <p:nvGrpSpPr>
          <p:cNvPr name="Group 7" id="7"/>
          <p:cNvGrpSpPr/>
          <p:nvPr/>
        </p:nvGrpSpPr>
        <p:grpSpPr>
          <a:xfrm rot="0">
            <a:off x="2122031" y="4270779"/>
            <a:ext cx="1828744" cy="182874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456932" y="4728682"/>
            <a:ext cx="1236499" cy="858804"/>
          </a:xfrm>
          <a:custGeom>
            <a:avLst/>
            <a:gdLst/>
            <a:ahLst/>
            <a:cxnLst/>
            <a:rect r="r" b="b" t="t" l="l"/>
            <a:pathLst>
              <a:path h="858804" w="1236499">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1" id="11"/>
          <p:cNvGrpSpPr/>
          <p:nvPr/>
        </p:nvGrpSpPr>
        <p:grpSpPr>
          <a:xfrm rot="0">
            <a:off x="2122031" y="6625687"/>
            <a:ext cx="1828744" cy="182874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553577" y="7025093"/>
            <a:ext cx="1043208" cy="1029931"/>
          </a:xfrm>
          <a:custGeom>
            <a:avLst/>
            <a:gdLst/>
            <a:ahLst/>
            <a:cxnLst/>
            <a:rect r="r" b="b" t="t" l="l"/>
            <a:pathLst>
              <a:path h="1029931" w="1043208">
                <a:moveTo>
                  <a:pt x="0" y="0"/>
                </a:moveTo>
                <a:lnTo>
                  <a:pt x="1043208" y="0"/>
                </a:lnTo>
                <a:lnTo>
                  <a:pt x="1043208" y="1029931"/>
                </a:lnTo>
                <a:lnTo>
                  <a:pt x="0" y="102993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5" id="15"/>
          <p:cNvGrpSpPr/>
          <p:nvPr/>
        </p:nvGrpSpPr>
        <p:grpSpPr>
          <a:xfrm rot="0">
            <a:off x="-3950263" y="803081"/>
            <a:ext cx="15859325" cy="2258023"/>
            <a:chOff x="0" y="0"/>
            <a:chExt cx="1537211" cy="218865"/>
          </a:xfrm>
        </p:grpSpPr>
        <p:sp>
          <p:nvSpPr>
            <p:cNvPr name="Freeform 16" id="16"/>
            <p:cNvSpPr/>
            <p:nvPr/>
          </p:nvSpPr>
          <p:spPr>
            <a:xfrm flipH="false" flipV="false" rot="0">
              <a:off x="0" y="0"/>
              <a:ext cx="1537211" cy="218865"/>
            </a:xfrm>
            <a:custGeom>
              <a:avLst/>
              <a:gdLst/>
              <a:ahLst/>
              <a:cxnLst/>
              <a:rect r="r" b="b" t="t" l="l"/>
              <a:pathLst>
                <a:path h="218865" w="1537211">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name="TextBox 17" id="17"/>
            <p:cNvSpPr txBox="true"/>
            <p:nvPr/>
          </p:nvSpPr>
          <p:spPr>
            <a:xfrm>
              <a:off x="101600" y="-19050"/>
              <a:ext cx="1334011"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8" id="18"/>
          <p:cNvSpPr txBox="true"/>
          <p:nvPr/>
        </p:nvSpPr>
        <p:spPr>
          <a:xfrm rot="0">
            <a:off x="4188259" y="4401034"/>
            <a:ext cx="7132181" cy="268735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a:ea typeface="Montserrat"/>
                <a:cs typeface="Montserrat"/>
                <a:sym typeface="Montserrat"/>
              </a:rPr>
              <a:t>AI and ML are transforming industries by helping systems learn from data and make accurate predictions. They improve automation, efficiency, and decision-making.</a:t>
            </a:r>
          </a:p>
          <a:p>
            <a:pPr algn="l" marL="0" indent="0" lvl="0">
              <a:lnSpc>
                <a:spcPts val="3050"/>
              </a:lnSpc>
              <a:spcBef>
                <a:spcPct val="0"/>
              </a:spcBef>
            </a:pPr>
          </a:p>
          <a:p>
            <a:pPr algn="l" marL="0" indent="0" lvl="0">
              <a:lnSpc>
                <a:spcPts val="3050"/>
              </a:lnSpc>
              <a:spcBef>
                <a:spcPct val="0"/>
              </a:spcBef>
            </a:pPr>
          </a:p>
        </p:txBody>
      </p:sp>
      <p:sp>
        <p:nvSpPr>
          <p:cNvPr name="TextBox 19" id="19"/>
          <p:cNvSpPr txBox="true"/>
          <p:nvPr/>
        </p:nvSpPr>
        <p:spPr>
          <a:xfrm rot="0">
            <a:off x="4188259" y="6755942"/>
            <a:ext cx="7132181" cy="2301667"/>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Montserrat"/>
                <a:ea typeface="Montserrat"/>
                <a:cs typeface="Montserrat"/>
                <a:sym typeface="Montserrat"/>
              </a:rPr>
              <a:t>This project applies ML techniques to predict housing prices using data preprocessing, analysis, and regression models. It was completed during the Four-Week Industrial Training at AppTechies, Mohali.</a:t>
            </a:r>
          </a:p>
        </p:txBody>
      </p:sp>
      <p:sp>
        <p:nvSpPr>
          <p:cNvPr name="TextBox 20" id="20"/>
          <p:cNvSpPr txBox="true"/>
          <p:nvPr/>
        </p:nvSpPr>
        <p:spPr>
          <a:xfrm rot="0">
            <a:off x="2122031" y="1304859"/>
            <a:ext cx="7416941" cy="1132046"/>
          </a:xfrm>
          <a:prstGeom prst="rect">
            <a:avLst/>
          </a:prstGeom>
        </p:spPr>
        <p:txBody>
          <a:bodyPr anchor="t" rtlCol="false" tIns="0" lIns="0" bIns="0" rIns="0">
            <a:spAutoFit/>
          </a:bodyPr>
          <a:lstStyle/>
          <a:p>
            <a:pPr algn="ctr" marL="0" indent="0" lvl="0">
              <a:lnSpc>
                <a:spcPts val="9286"/>
              </a:lnSpc>
              <a:spcBef>
                <a:spcPct val="0"/>
              </a:spcBef>
            </a:pPr>
            <a:r>
              <a:rPr lang="en-US" sz="6729" spc="53" strike="noStrike" u="none">
                <a:solidFill>
                  <a:srgbClr val="FFFFFF"/>
                </a:solidFill>
                <a:latin typeface="Archivo Black"/>
                <a:ea typeface="Archivo Black"/>
                <a:cs typeface="Archivo Black"/>
                <a:sym typeface="Archivo Black"/>
              </a:rPr>
              <a:t>ABOUT 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794480" y="4205302"/>
            <a:ext cx="736150" cy="665905"/>
            <a:chOff x="0" y="0"/>
            <a:chExt cx="193883" cy="175382"/>
          </a:xfrm>
        </p:grpSpPr>
        <p:sp>
          <p:nvSpPr>
            <p:cNvPr name="Freeform 7" id="7"/>
            <p:cNvSpPr/>
            <p:nvPr/>
          </p:nvSpPr>
          <p:spPr>
            <a:xfrm flipH="false" flipV="false" rot="0">
              <a:off x="0" y="0"/>
              <a:ext cx="193883" cy="175382"/>
            </a:xfrm>
            <a:custGeom>
              <a:avLst/>
              <a:gdLst/>
              <a:ahLst/>
              <a:cxnLst/>
              <a:rect r="r" b="b" t="t" l="l"/>
              <a:pathLst>
                <a:path h="175382" w="193883">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name="TextBox 8" id="8"/>
            <p:cNvSpPr txBox="true"/>
            <p:nvPr/>
          </p:nvSpPr>
          <p:spPr>
            <a:xfrm>
              <a:off x="0" y="-57150"/>
              <a:ext cx="193883" cy="232532"/>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Bold"/>
                  <a:ea typeface="Montserrat Bold"/>
                  <a:cs typeface="Montserrat Bold"/>
                  <a:sym typeface="Montserrat Bold"/>
                </a:rPr>
                <a:t>01</a:t>
              </a:r>
            </a:p>
          </p:txBody>
        </p:sp>
      </p:grpSp>
      <p:sp>
        <p:nvSpPr>
          <p:cNvPr name="TextBox 9" id="9"/>
          <p:cNvSpPr txBox="true"/>
          <p:nvPr/>
        </p:nvSpPr>
        <p:spPr>
          <a:xfrm rot="0">
            <a:off x="2689046" y="4176727"/>
            <a:ext cx="6346855" cy="1354055"/>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a:ea typeface="Montserrat"/>
                <a:cs typeface="Montserrat"/>
                <a:sym typeface="Montserrat"/>
              </a:rPr>
              <a:t>Helps homebuyers and sellers make informed decisions by providing realistic estimates of housing prices based on data analysis.</a:t>
            </a:r>
          </a:p>
        </p:txBody>
      </p:sp>
      <p:grpSp>
        <p:nvGrpSpPr>
          <p:cNvPr name="Group 10" id="10"/>
          <p:cNvGrpSpPr/>
          <p:nvPr/>
        </p:nvGrpSpPr>
        <p:grpSpPr>
          <a:xfrm rot="0">
            <a:off x="12573606" y="3743682"/>
            <a:ext cx="3314591" cy="3314591"/>
            <a:chOff x="0" y="0"/>
            <a:chExt cx="4872604" cy="4872604"/>
          </a:xfrm>
        </p:grpSpPr>
        <p:sp>
          <p:nvSpPr>
            <p:cNvPr name="Freeform 11" id="11"/>
            <p:cNvSpPr/>
            <p:nvPr/>
          </p:nvSpPr>
          <p:spPr>
            <a:xfrm flipH="false" flipV="false" rot="0">
              <a:off x="0" y="0"/>
              <a:ext cx="4872609" cy="4872609"/>
            </a:xfrm>
            <a:custGeom>
              <a:avLst/>
              <a:gdLst/>
              <a:ahLst/>
              <a:cxnLst/>
              <a:rect r="r" b="b" t="t" l="l"/>
              <a:pathLst>
                <a:path h="4872609" w="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name="Group 12" id="12"/>
          <p:cNvGrpSpPr/>
          <p:nvPr/>
        </p:nvGrpSpPr>
        <p:grpSpPr>
          <a:xfrm rot="0">
            <a:off x="9981212" y="3767100"/>
            <a:ext cx="3314591" cy="3326378"/>
            <a:chOff x="0" y="0"/>
            <a:chExt cx="4872604" cy="4889931"/>
          </a:xfrm>
        </p:grpSpPr>
        <p:sp>
          <p:nvSpPr>
            <p:cNvPr name="Freeform 13" id="13"/>
            <p:cNvSpPr/>
            <p:nvPr/>
          </p:nvSpPr>
          <p:spPr>
            <a:xfrm flipH="false" flipV="false" rot="0">
              <a:off x="0" y="0"/>
              <a:ext cx="4872609" cy="4889881"/>
            </a:xfrm>
            <a:custGeom>
              <a:avLst/>
              <a:gdLst/>
              <a:ahLst/>
              <a:cxnLst/>
              <a:rect r="r" b="b" t="t" l="l"/>
              <a:pathLst>
                <a:path h="4889881" w="4872609">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name="Group 14" id="14"/>
          <p:cNvGrpSpPr/>
          <p:nvPr/>
        </p:nvGrpSpPr>
        <p:grpSpPr>
          <a:xfrm rot="0">
            <a:off x="12548713" y="6337440"/>
            <a:ext cx="3314591" cy="3315573"/>
            <a:chOff x="0" y="0"/>
            <a:chExt cx="4872604" cy="4874047"/>
          </a:xfrm>
        </p:grpSpPr>
        <p:sp>
          <p:nvSpPr>
            <p:cNvPr name="Freeform 15" id="15"/>
            <p:cNvSpPr/>
            <p:nvPr/>
          </p:nvSpPr>
          <p:spPr>
            <a:xfrm flipH="false" flipV="false" rot="0">
              <a:off x="0" y="0"/>
              <a:ext cx="4872482" cy="4874006"/>
            </a:xfrm>
            <a:custGeom>
              <a:avLst/>
              <a:gdLst/>
              <a:ahLst/>
              <a:cxnLst/>
              <a:rect r="r" b="b" t="t" l="l"/>
              <a:pathLst>
                <a:path h="4874006" w="4872482">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name="Group 16" id="16"/>
          <p:cNvGrpSpPr/>
          <p:nvPr/>
        </p:nvGrpSpPr>
        <p:grpSpPr>
          <a:xfrm rot="0">
            <a:off x="10878301" y="4617656"/>
            <a:ext cx="1520413" cy="15204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18" id="1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9" id="19"/>
          <p:cNvGrpSpPr/>
          <p:nvPr/>
        </p:nvGrpSpPr>
        <p:grpSpPr>
          <a:xfrm rot="0">
            <a:off x="13469664" y="7244657"/>
            <a:ext cx="1522475" cy="152247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3447581" y="4617656"/>
            <a:ext cx="1566642" cy="1566642"/>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11135381" y="4897605"/>
            <a:ext cx="1006253" cy="960515"/>
          </a:xfrm>
          <a:custGeom>
            <a:avLst/>
            <a:gdLst/>
            <a:ahLst/>
            <a:cxnLst/>
            <a:rect r="r" b="b" t="t" l="l"/>
            <a:pathLst>
              <a:path h="960515" w="1006253">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3779447" y="4906117"/>
            <a:ext cx="902910" cy="916237"/>
          </a:xfrm>
          <a:custGeom>
            <a:avLst/>
            <a:gdLst/>
            <a:ahLst/>
            <a:cxnLst/>
            <a:rect r="r" b="b" t="t" l="l"/>
            <a:pathLst>
              <a:path h="916237" w="902910">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663813" y="1725604"/>
            <a:ext cx="9308329" cy="812975"/>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FFFFFF"/>
                </a:solidFill>
                <a:latin typeface="Archivo Black"/>
                <a:ea typeface="Archivo Black"/>
                <a:cs typeface="Archivo Black"/>
                <a:sym typeface="Archivo Black"/>
              </a:rPr>
              <a:t>WHY</a:t>
            </a:r>
            <a:r>
              <a:rPr lang="en-US" sz="4745" spc="37" strike="noStrike" u="none">
                <a:solidFill>
                  <a:srgbClr val="FFFFFF"/>
                </a:solidFill>
                <a:latin typeface="Archivo Black"/>
                <a:ea typeface="Archivo Black"/>
                <a:cs typeface="Archivo Black"/>
                <a:sym typeface="Archivo Black"/>
              </a:rPr>
              <a:t> IT MATTERS</a:t>
            </a:r>
          </a:p>
        </p:txBody>
      </p:sp>
      <p:grpSp>
        <p:nvGrpSpPr>
          <p:cNvPr name="Group 28" id="28"/>
          <p:cNvGrpSpPr/>
          <p:nvPr/>
        </p:nvGrpSpPr>
        <p:grpSpPr>
          <a:xfrm rot="0">
            <a:off x="916860" y="3148979"/>
            <a:ext cx="5689104" cy="275488"/>
            <a:chOff x="0" y="0"/>
            <a:chExt cx="4519796" cy="218865"/>
          </a:xfrm>
        </p:grpSpPr>
        <p:sp>
          <p:nvSpPr>
            <p:cNvPr name="Freeform 29" id="29"/>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30" id="30"/>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1" id="31"/>
          <p:cNvGrpSpPr/>
          <p:nvPr/>
        </p:nvGrpSpPr>
        <p:grpSpPr>
          <a:xfrm rot="0">
            <a:off x="1794480" y="5806594"/>
            <a:ext cx="736150" cy="665905"/>
            <a:chOff x="0" y="0"/>
            <a:chExt cx="193883" cy="175382"/>
          </a:xfrm>
        </p:grpSpPr>
        <p:sp>
          <p:nvSpPr>
            <p:cNvPr name="Freeform 32" id="32"/>
            <p:cNvSpPr/>
            <p:nvPr/>
          </p:nvSpPr>
          <p:spPr>
            <a:xfrm flipH="false" flipV="false" rot="0">
              <a:off x="0" y="0"/>
              <a:ext cx="193883" cy="175382"/>
            </a:xfrm>
            <a:custGeom>
              <a:avLst/>
              <a:gdLst/>
              <a:ahLst/>
              <a:cxnLst/>
              <a:rect r="r" b="b" t="t" l="l"/>
              <a:pathLst>
                <a:path h="175382" w="193883">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name="TextBox 33" id="33"/>
            <p:cNvSpPr txBox="true"/>
            <p:nvPr/>
          </p:nvSpPr>
          <p:spPr>
            <a:xfrm>
              <a:off x="0" y="-57150"/>
              <a:ext cx="193883" cy="232532"/>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Bold"/>
                  <a:ea typeface="Montserrat Bold"/>
                  <a:cs typeface="Montserrat Bold"/>
                  <a:sym typeface="Montserrat Bold"/>
                </a:rPr>
                <a:t>02</a:t>
              </a:r>
            </a:p>
          </p:txBody>
        </p:sp>
      </p:grpSp>
      <p:sp>
        <p:nvSpPr>
          <p:cNvPr name="TextBox 34" id="34"/>
          <p:cNvSpPr txBox="true"/>
          <p:nvPr/>
        </p:nvSpPr>
        <p:spPr>
          <a:xfrm rot="0">
            <a:off x="2689046" y="5778019"/>
            <a:ext cx="6346855" cy="1011196"/>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Montserrat"/>
                <a:ea typeface="Montserrat"/>
                <a:cs typeface="Montserrat"/>
                <a:sym typeface="Montserrat"/>
              </a:rPr>
              <a:t>Assists real-estate investors in evaluating properties, identifying opportunities, and planning investments more effectively.</a:t>
            </a:r>
          </a:p>
        </p:txBody>
      </p:sp>
      <p:grpSp>
        <p:nvGrpSpPr>
          <p:cNvPr name="Group 35" id="35"/>
          <p:cNvGrpSpPr/>
          <p:nvPr/>
        </p:nvGrpSpPr>
        <p:grpSpPr>
          <a:xfrm rot="0">
            <a:off x="1794480" y="7382708"/>
            <a:ext cx="736150" cy="665905"/>
            <a:chOff x="0" y="0"/>
            <a:chExt cx="193883" cy="175382"/>
          </a:xfrm>
        </p:grpSpPr>
        <p:sp>
          <p:nvSpPr>
            <p:cNvPr name="Freeform 36" id="36"/>
            <p:cNvSpPr/>
            <p:nvPr/>
          </p:nvSpPr>
          <p:spPr>
            <a:xfrm flipH="false" flipV="false" rot="0">
              <a:off x="0" y="0"/>
              <a:ext cx="193883" cy="175382"/>
            </a:xfrm>
            <a:custGeom>
              <a:avLst/>
              <a:gdLst/>
              <a:ahLst/>
              <a:cxnLst/>
              <a:rect r="r" b="b" t="t" l="l"/>
              <a:pathLst>
                <a:path h="175382" w="193883">
                  <a:moveTo>
                    <a:pt x="84134" y="0"/>
                  </a:moveTo>
                  <a:lnTo>
                    <a:pt x="109749" y="0"/>
                  </a:lnTo>
                  <a:cubicBezTo>
                    <a:pt x="156215" y="0"/>
                    <a:pt x="193883" y="37668"/>
                    <a:pt x="193883" y="84134"/>
                  </a:cubicBezTo>
                  <a:lnTo>
                    <a:pt x="193883" y="91248"/>
                  </a:lnTo>
                  <a:cubicBezTo>
                    <a:pt x="193883" y="137714"/>
                    <a:pt x="156215" y="175382"/>
                    <a:pt x="109749" y="175382"/>
                  </a:cubicBezTo>
                  <a:lnTo>
                    <a:pt x="84134" y="175382"/>
                  </a:lnTo>
                  <a:cubicBezTo>
                    <a:pt x="37668" y="175382"/>
                    <a:pt x="0" y="137714"/>
                    <a:pt x="0" y="91248"/>
                  </a:cubicBezTo>
                  <a:lnTo>
                    <a:pt x="0" y="84134"/>
                  </a:lnTo>
                  <a:cubicBezTo>
                    <a:pt x="0" y="37668"/>
                    <a:pt x="37668" y="0"/>
                    <a:pt x="84134" y="0"/>
                  </a:cubicBezTo>
                  <a:close/>
                </a:path>
              </a:pathLst>
            </a:custGeom>
            <a:solidFill>
              <a:srgbClr val="1A1A1A"/>
            </a:solidFill>
          </p:spPr>
        </p:sp>
        <p:sp>
          <p:nvSpPr>
            <p:cNvPr name="TextBox 37" id="37"/>
            <p:cNvSpPr txBox="true"/>
            <p:nvPr/>
          </p:nvSpPr>
          <p:spPr>
            <a:xfrm>
              <a:off x="0" y="-57150"/>
              <a:ext cx="193883" cy="232532"/>
            </a:xfrm>
            <a:prstGeom prst="rect">
              <a:avLst/>
            </a:prstGeom>
          </p:spPr>
          <p:txBody>
            <a:bodyPr anchor="t" rtlCol="false" tIns="50800" lIns="50800" bIns="50800" rIns="50800"/>
            <a:lstStyle/>
            <a:p>
              <a:pPr algn="ctr" marL="0" indent="0" lvl="0">
                <a:lnSpc>
                  <a:spcPts val="4114"/>
                </a:lnSpc>
                <a:spcBef>
                  <a:spcPct val="0"/>
                </a:spcBef>
              </a:pPr>
              <a:r>
                <a:rPr lang="en-US" b="true" sz="2981" spc="29">
                  <a:solidFill>
                    <a:srgbClr val="FFFFFF"/>
                  </a:solidFill>
                  <a:latin typeface="Montserrat Bold"/>
                  <a:ea typeface="Montserrat Bold"/>
                  <a:cs typeface="Montserrat Bold"/>
                  <a:sym typeface="Montserrat Bold"/>
                </a:rPr>
                <a:t>03</a:t>
              </a:r>
            </a:p>
          </p:txBody>
        </p:sp>
      </p:grpSp>
      <p:sp>
        <p:nvSpPr>
          <p:cNvPr name="TextBox 38" id="38"/>
          <p:cNvSpPr txBox="true"/>
          <p:nvPr/>
        </p:nvSpPr>
        <p:spPr>
          <a:xfrm rot="0">
            <a:off x="2689046" y="7354133"/>
            <a:ext cx="6346855" cy="2725494"/>
          </a:xfrm>
          <a:prstGeom prst="rect">
            <a:avLst/>
          </a:prstGeom>
        </p:spPr>
        <p:txBody>
          <a:bodyPr anchor="t" rtlCol="false" tIns="0" lIns="0" bIns="0" rIns="0">
            <a:spAutoFit/>
          </a:bodyPr>
          <a:lstStyle/>
          <a:p>
            <a:pPr algn="l">
              <a:lnSpc>
                <a:spcPts val="2774"/>
              </a:lnSpc>
            </a:pPr>
            <a:r>
              <a:rPr lang="en-US" sz="2010" spc="197">
                <a:solidFill>
                  <a:srgbClr val="231F20"/>
                </a:solidFill>
                <a:latin typeface="Montserrat"/>
                <a:ea typeface="Montserrat"/>
                <a:cs typeface="Montserrat"/>
                <a:sym typeface="Montserrat"/>
              </a:rPr>
              <a:t>Reduces reliance on guesswork by offering accurate, data-driven predictions derived from historical trends and key property features.</a:t>
            </a:r>
          </a:p>
          <a:p>
            <a:pPr algn="l">
              <a:lnSpc>
                <a:spcPts val="2774"/>
              </a:lnSpc>
            </a:pPr>
          </a:p>
          <a:p>
            <a:pPr algn="l">
              <a:lnSpc>
                <a:spcPts val="2774"/>
              </a:lnSpc>
            </a:pPr>
          </a:p>
          <a:p>
            <a:pPr algn="l">
              <a:lnSpc>
                <a:spcPts val="2774"/>
              </a:lnSpc>
            </a:pPr>
          </a:p>
          <a:p>
            <a:pPr algn="l" marL="0" indent="0" lvl="0">
              <a:lnSpc>
                <a:spcPts val="2774"/>
              </a:lnSpc>
              <a:spcBef>
                <a:spcPct val="0"/>
              </a:spcBef>
            </a:pPr>
          </a:p>
        </p:txBody>
      </p:sp>
      <p:grpSp>
        <p:nvGrpSpPr>
          <p:cNvPr name="Group 39" id="39"/>
          <p:cNvGrpSpPr/>
          <p:nvPr/>
        </p:nvGrpSpPr>
        <p:grpSpPr>
          <a:xfrm rot="0">
            <a:off x="12085550" y="-131220"/>
            <a:ext cx="9534019" cy="1112295"/>
            <a:chOff x="0" y="0"/>
            <a:chExt cx="1876002" cy="218865"/>
          </a:xfrm>
        </p:grpSpPr>
        <p:sp>
          <p:nvSpPr>
            <p:cNvPr name="Freeform 40" id="4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41" id="4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42" id="4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43" id="43"/>
          <p:cNvSpPr/>
          <p:nvPr/>
        </p:nvSpPr>
        <p:spPr>
          <a:xfrm flipH="false" flipV="false" rot="0">
            <a:off x="13779447" y="7532947"/>
            <a:ext cx="902910" cy="902910"/>
          </a:xfrm>
          <a:custGeom>
            <a:avLst/>
            <a:gdLst/>
            <a:ahLst/>
            <a:cxnLst/>
            <a:rect r="r" b="b" t="t" l="l"/>
            <a:pathLst>
              <a:path h="902910" w="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1357312" y="1028700"/>
            <a:ext cx="15591759" cy="8229600"/>
            <a:chOff x="0" y="0"/>
            <a:chExt cx="4106471" cy="2167467"/>
          </a:xfrm>
        </p:grpSpPr>
        <p:sp>
          <p:nvSpPr>
            <p:cNvPr name="Freeform 4" id="4"/>
            <p:cNvSpPr/>
            <p:nvPr/>
          </p:nvSpPr>
          <p:spPr>
            <a:xfrm flipH="false" flipV="false" rot="0">
              <a:off x="0" y="0"/>
              <a:ext cx="4106471" cy="2167467"/>
            </a:xfrm>
            <a:custGeom>
              <a:avLst/>
              <a:gdLst/>
              <a:ahLst/>
              <a:cxnLst/>
              <a:rect r="r" b="b" t="t" l="l"/>
              <a:pathLst>
                <a:path h="2167467" w="4106471">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sp>
        <p:sp>
          <p:nvSpPr>
            <p:cNvPr name="TextBox 5" id="5"/>
            <p:cNvSpPr txBox="true"/>
            <p:nvPr/>
          </p:nvSpPr>
          <p:spPr>
            <a:xfrm>
              <a:off x="0" y="-19050"/>
              <a:ext cx="4106471" cy="218651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495914" y="3603602"/>
            <a:ext cx="3086100" cy="4784036"/>
            <a:chOff x="0" y="0"/>
            <a:chExt cx="812800" cy="1259993"/>
          </a:xfrm>
        </p:grpSpPr>
        <p:sp>
          <p:nvSpPr>
            <p:cNvPr name="Freeform 7" id="7"/>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8" id="8"/>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2500312" y="5473853"/>
            <a:ext cx="3086100" cy="516082"/>
            <a:chOff x="0" y="0"/>
            <a:chExt cx="812800" cy="135923"/>
          </a:xfrm>
        </p:grpSpPr>
        <p:sp>
          <p:nvSpPr>
            <p:cNvPr name="Freeform 10" id="10"/>
            <p:cNvSpPr/>
            <p:nvPr/>
          </p:nvSpPr>
          <p:spPr>
            <a:xfrm flipH="false" flipV="false" rot="0">
              <a:off x="0" y="0"/>
              <a:ext cx="812800" cy="135923"/>
            </a:xfrm>
            <a:custGeom>
              <a:avLst/>
              <a:gdLst/>
              <a:ahLst/>
              <a:cxnLst/>
              <a:rect r="r" b="b" t="t" l="l"/>
              <a:pathLst>
                <a:path h="135923" w="812800">
                  <a:moveTo>
                    <a:pt x="0" y="0"/>
                  </a:moveTo>
                  <a:lnTo>
                    <a:pt x="812800" y="0"/>
                  </a:lnTo>
                  <a:lnTo>
                    <a:pt x="812800" y="135923"/>
                  </a:lnTo>
                  <a:lnTo>
                    <a:pt x="0" y="135923"/>
                  </a:lnTo>
                  <a:close/>
                </a:path>
              </a:pathLst>
            </a:custGeom>
            <a:solidFill>
              <a:srgbClr val="000000"/>
            </a:solidFill>
          </p:spPr>
        </p:sp>
        <p:sp>
          <p:nvSpPr>
            <p:cNvPr name="TextBox 11" id="11"/>
            <p:cNvSpPr txBox="true"/>
            <p:nvPr/>
          </p:nvSpPr>
          <p:spPr>
            <a:xfrm>
              <a:off x="0" y="-19050"/>
              <a:ext cx="812800" cy="154973"/>
            </a:xfrm>
            <a:prstGeom prst="rect">
              <a:avLst/>
            </a:prstGeom>
          </p:spPr>
          <p:txBody>
            <a:bodyPr anchor="ctr" rtlCol="false" tIns="50800" lIns="50800" bIns="50800" rIns="50800"/>
            <a:lstStyle/>
            <a:p>
              <a:pPr algn="ctr">
                <a:lnSpc>
                  <a:spcPts val="2859"/>
                </a:lnSpc>
              </a:pPr>
              <a:r>
                <a:rPr lang="en-US" sz="2199">
                  <a:solidFill>
                    <a:srgbClr val="FFFFFF"/>
                  </a:solidFill>
                  <a:latin typeface="Montserrat"/>
                  <a:ea typeface="Montserrat"/>
                  <a:cs typeface="Montserrat"/>
                  <a:sym typeface="Montserrat"/>
                </a:rPr>
                <a:t>Prediction</a:t>
              </a:r>
            </a:p>
          </p:txBody>
        </p:sp>
      </p:grpSp>
      <p:grpSp>
        <p:nvGrpSpPr>
          <p:cNvPr name="Group 12" id="12"/>
          <p:cNvGrpSpPr/>
          <p:nvPr/>
        </p:nvGrpSpPr>
        <p:grpSpPr>
          <a:xfrm rot="0">
            <a:off x="5900738" y="3603602"/>
            <a:ext cx="3086100" cy="4784036"/>
            <a:chOff x="0" y="0"/>
            <a:chExt cx="812800" cy="1259993"/>
          </a:xfrm>
        </p:grpSpPr>
        <p:sp>
          <p:nvSpPr>
            <p:cNvPr name="Freeform 13" id="13"/>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14" id="14"/>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5900738" y="5528564"/>
            <a:ext cx="3086100" cy="516082"/>
            <a:chOff x="0" y="0"/>
            <a:chExt cx="812800" cy="135923"/>
          </a:xfrm>
        </p:grpSpPr>
        <p:sp>
          <p:nvSpPr>
            <p:cNvPr name="Freeform 16" id="16"/>
            <p:cNvSpPr/>
            <p:nvPr/>
          </p:nvSpPr>
          <p:spPr>
            <a:xfrm flipH="false" flipV="false" rot="0">
              <a:off x="0" y="0"/>
              <a:ext cx="812800" cy="135923"/>
            </a:xfrm>
            <a:custGeom>
              <a:avLst/>
              <a:gdLst/>
              <a:ahLst/>
              <a:cxnLst/>
              <a:rect r="r" b="b" t="t" l="l"/>
              <a:pathLst>
                <a:path h="135923" w="812800">
                  <a:moveTo>
                    <a:pt x="0" y="0"/>
                  </a:moveTo>
                  <a:lnTo>
                    <a:pt x="812800" y="0"/>
                  </a:lnTo>
                  <a:lnTo>
                    <a:pt x="812800" y="135923"/>
                  </a:lnTo>
                  <a:lnTo>
                    <a:pt x="0" y="135923"/>
                  </a:lnTo>
                  <a:close/>
                </a:path>
              </a:pathLst>
            </a:custGeom>
            <a:solidFill>
              <a:srgbClr val="000000"/>
            </a:solidFill>
          </p:spPr>
        </p:sp>
        <p:sp>
          <p:nvSpPr>
            <p:cNvPr name="TextBox 17" id="17"/>
            <p:cNvSpPr txBox="true"/>
            <p:nvPr/>
          </p:nvSpPr>
          <p:spPr>
            <a:xfrm>
              <a:off x="0" y="-19050"/>
              <a:ext cx="812800" cy="154973"/>
            </a:xfrm>
            <a:prstGeom prst="rect">
              <a:avLst/>
            </a:prstGeom>
          </p:spPr>
          <p:txBody>
            <a:bodyPr anchor="ctr" rtlCol="false" tIns="50800" lIns="50800" bIns="50800" rIns="50800"/>
            <a:lstStyle/>
            <a:p>
              <a:pPr algn="ctr">
                <a:lnSpc>
                  <a:spcPts val="2859"/>
                </a:lnSpc>
              </a:pPr>
              <a:r>
                <a:rPr lang="en-US" sz="2199">
                  <a:solidFill>
                    <a:srgbClr val="FFFFFF"/>
                  </a:solidFill>
                  <a:latin typeface="Montserrat"/>
                  <a:ea typeface="Montserrat"/>
                  <a:cs typeface="Montserrat"/>
                  <a:sym typeface="Montserrat"/>
                </a:rPr>
                <a:t>Preprocessing</a:t>
              </a:r>
            </a:p>
          </p:txBody>
        </p:sp>
      </p:grpSp>
      <p:grpSp>
        <p:nvGrpSpPr>
          <p:cNvPr name="Group 18" id="18"/>
          <p:cNvGrpSpPr/>
          <p:nvPr/>
        </p:nvGrpSpPr>
        <p:grpSpPr>
          <a:xfrm rot="0">
            <a:off x="9301162" y="3603602"/>
            <a:ext cx="3086100" cy="4784036"/>
            <a:chOff x="0" y="0"/>
            <a:chExt cx="812800" cy="1259993"/>
          </a:xfrm>
        </p:grpSpPr>
        <p:sp>
          <p:nvSpPr>
            <p:cNvPr name="Freeform 19" id="19"/>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0" id="20"/>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9301162" y="5528564"/>
            <a:ext cx="3086100" cy="516082"/>
            <a:chOff x="0" y="0"/>
            <a:chExt cx="812800" cy="135923"/>
          </a:xfrm>
        </p:grpSpPr>
        <p:sp>
          <p:nvSpPr>
            <p:cNvPr name="Freeform 22" id="22"/>
            <p:cNvSpPr/>
            <p:nvPr/>
          </p:nvSpPr>
          <p:spPr>
            <a:xfrm flipH="false" flipV="false" rot="0">
              <a:off x="0" y="0"/>
              <a:ext cx="812800" cy="135923"/>
            </a:xfrm>
            <a:custGeom>
              <a:avLst/>
              <a:gdLst/>
              <a:ahLst/>
              <a:cxnLst/>
              <a:rect r="r" b="b" t="t" l="l"/>
              <a:pathLst>
                <a:path h="135923" w="812800">
                  <a:moveTo>
                    <a:pt x="0" y="0"/>
                  </a:moveTo>
                  <a:lnTo>
                    <a:pt x="812800" y="0"/>
                  </a:lnTo>
                  <a:lnTo>
                    <a:pt x="812800" y="135923"/>
                  </a:lnTo>
                  <a:lnTo>
                    <a:pt x="0" y="135923"/>
                  </a:lnTo>
                  <a:close/>
                </a:path>
              </a:pathLst>
            </a:custGeom>
            <a:solidFill>
              <a:srgbClr val="000000"/>
            </a:solidFill>
          </p:spPr>
        </p:sp>
        <p:sp>
          <p:nvSpPr>
            <p:cNvPr name="TextBox 23" id="23"/>
            <p:cNvSpPr txBox="true"/>
            <p:nvPr/>
          </p:nvSpPr>
          <p:spPr>
            <a:xfrm>
              <a:off x="0" y="-19050"/>
              <a:ext cx="812800" cy="154973"/>
            </a:xfrm>
            <a:prstGeom prst="rect">
              <a:avLst/>
            </a:prstGeom>
          </p:spPr>
          <p:txBody>
            <a:bodyPr anchor="ctr" rtlCol="false" tIns="50800" lIns="50800" bIns="50800" rIns="50800"/>
            <a:lstStyle/>
            <a:p>
              <a:pPr algn="ctr">
                <a:lnSpc>
                  <a:spcPts val="2859"/>
                </a:lnSpc>
              </a:pPr>
              <a:r>
                <a:rPr lang="en-US" sz="2199">
                  <a:solidFill>
                    <a:srgbClr val="FFFFFF"/>
                  </a:solidFill>
                  <a:latin typeface="Montserrat"/>
                  <a:ea typeface="Montserrat"/>
                  <a:cs typeface="Montserrat"/>
                  <a:sym typeface="Montserrat"/>
                </a:rPr>
                <a:t>Feature Selection</a:t>
              </a:r>
            </a:p>
          </p:txBody>
        </p:sp>
      </p:grpSp>
      <p:grpSp>
        <p:nvGrpSpPr>
          <p:cNvPr name="Group 24" id="24"/>
          <p:cNvGrpSpPr/>
          <p:nvPr/>
        </p:nvGrpSpPr>
        <p:grpSpPr>
          <a:xfrm rot="0">
            <a:off x="12705986" y="3603602"/>
            <a:ext cx="3086100" cy="4784036"/>
            <a:chOff x="0" y="0"/>
            <a:chExt cx="812800" cy="1259993"/>
          </a:xfrm>
        </p:grpSpPr>
        <p:sp>
          <p:nvSpPr>
            <p:cNvPr name="Freeform 25" id="25"/>
            <p:cNvSpPr/>
            <p:nvPr/>
          </p:nvSpPr>
          <p:spPr>
            <a:xfrm flipH="false" flipV="false" rot="0">
              <a:off x="0" y="0"/>
              <a:ext cx="812800" cy="1259993"/>
            </a:xfrm>
            <a:custGeom>
              <a:avLst/>
              <a:gdLst/>
              <a:ahLst/>
              <a:cxnLst/>
              <a:rect r="r" b="b" t="t" l="l"/>
              <a:pathLst>
                <a:path h="1259993" w="812800">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sp>
        <p:sp>
          <p:nvSpPr>
            <p:cNvPr name="TextBox 26" id="26"/>
            <p:cNvSpPr txBox="true"/>
            <p:nvPr/>
          </p:nvSpPr>
          <p:spPr>
            <a:xfrm>
              <a:off x="0" y="-19050"/>
              <a:ext cx="812800" cy="1279043"/>
            </a:xfrm>
            <a:prstGeom prst="rect">
              <a:avLst/>
            </a:prstGeom>
          </p:spPr>
          <p:txBody>
            <a:bodyPr anchor="ctr" rtlCol="false" tIns="50800" lIns="50800" bIns="50800" rIns="50800"/>
            <a:lstStyle/>
            <a:p>
              <a:pPr algn="ctr">
                <a:lnSpc>
                  <a:spcPts val="2859"/>
                </a:lnSpc>
              </a:pPr>
            </a:p>
          </p:txBody>
        </p:sp>
      </p:grpSp>
      <p:grpSp>
        <p:nvGrpSpPr>
          <p:cNvPr name="Group 27" id="27"/>
          <p:cNvGrpSpPr/>
          <p:nvPr/>
        </p:nvGrpSpPr>
        <p:grpSpPr>
          <a:xfrm rot="0">
            <a:off x="12705986" y="5528564"/>
            <a:ext cx="3086100" cy="516082"/>
            <a:chOff x="0" y="0"/>
            <a:chExt cx="812800" cy="135923"/>
          </a:xfrm>
        </p:grpSpPr>
        <p:sp>
          <p:nvSpPr>
            <p:cNvPr name="Freeform 28" id="28"/>
            <p:cNvSpPr/>
            <p:nvPr/>
          </p:nvSpPr>
          <p:spPr>
            <a:xfrm flipH="false" flipV="false" rot="0">
              <a:off x="0" y="0"/>
              <a:ext cx="812800" cy="135923"/>
            </a:xfrm>
            <a:custGeom>
              <a:avLst/>
              <a:gdLst/>
              <a:ahLst/>
              <a:cxnLst/>
              <a:rect r="r" b="b" t="t" l="l"/>
              <a:pathLst>
                <a:path h="135923" w="812800">
                  <a:moveTo>
                    <a:pt x="0" y="0"/>
                  </a:moveTo>
                  <a:lnTo>
                    <a:pt x="812800" y="0"/>
                  </a:lnTo>
                  <a:lnTo>
                    <a:pt x="812800" y="135923"/>
                  </a:lnTo>
                  <a:lnTo>
                    <a:pt x="0" y="135923"/>
                  </a:lnTo>
                  <a:close/>
                </a:path>
              </a:pathLst>
            </a:custGeom>
            <a:solidFill>
              <a:srgbClr val="000000"/>
            </a:solidFill>
          </p:spPr>
        </p:sp>
        <p:sp>
          <p:nvSpPr>
            <p:cNvPr name="TextBox 29" id="29"/>
            <p:cNvSpPr txBox="true"/>
            <p:nvPr/>
          </p:nvSpPr>
          <p:spPr>
            <a:xfrm>
              <a:off x="0" y="-19050"/>
              <a:ext cx="812800" cy="154973"/>
            </a:xfrm>
            <a:prstGeom prst="rect">
              <a:avLst/>
            </a:prstGeom>
          </p:spPr>
          <p:txBody>
            <a:bodyPr anchor="ctr" rtlCol="false" tIns="50800" lIns="50800" bIns="50800" rIns="50800"/>
            <a:lstStyle/>
            <a:p>
              <a:pPr algn="ctr">
                <a:lnSpc>
                  <a:spcPts val="2859"/>
                </a:lnSpc>
              </a:pPr>
              <a:r>
                <a:rPr lang="en-US" sz="2199">
                  <a:solidFill>
                    <a:srgbClr val="FFFFFF"/>
                  </a:solidFill>
                  <a:latin typeface="Montserrat"/>
                  <a:ea typeface="Montserrat"/>
                  <a:cs typeface="Montserrat"/>
                  <a:sym typeface="Montserrat"/>
                </a:rPr>
                <a:t>Insights</a:t>
              </a:r>
            </a:p>
          </p:txBody>
        </p:sp>
      </p:grpSp>
      <p:sp>
        <p:nvSpPr>
          <p:cNvPr name="TextBox 30" id="30"/>
          <p:cNvSpPr txBox="true"/>
          <p:nvPr/>
        </p:nvSpPr>
        <p:spPr>
          <a:xfrm rot="0">
            <a:off x="3690980" y="1702311"/>
            <a:ext cx="10906040" cy="815461"/>
          </a:xfrm>
          <a:prstGeom prst="rect">
            <a:avLst/>
          </a:prstGeom>
        </p:spPr>
        <p:txBody>
          <a:bodyPr anchor="t" rtlCol="false" tIns="0" lIns="0" bIns="0" rIns="0">
            <a:spAutoFit/>
          </a:bodyPr>
          <a:lstStyle/>
          <a:p>
            <a:pPr algn="ctr" marL="0" indent="0" lvl="0">
              <a:lnSpc>
                <a:spcPts val="6548"/>
              </a:lnSpc>
              <a:spcBef>
                <a:spcPct val="0"/>
              </a:spcBef>
            </a:pPr>
            <a:r>
              <a:rPr lang="en-US" sz="4745" spc="37">
                <a:solidFill>
                  <a:srgbClr val="010101"/>
                </a:solidFill>
                <a:latin typeface="Archivo Black"/>
                <a:ea typeface="Archivo Black"/>
                <a:cs typeface="Archivo Black"/>
                <a:sym typeface="Archivo Black"/>
              </a:rPr>
              <a:t>OBJECTIVES</a:t>
            </a:r>
          </a:p>
        </p:txBody>
      </p:sp>
      <p:sp>
        <p:nvSpPr>
          <p:cNvPr name="TextBox 31" id="31"/>
          <p:cNvSpPr txBox="true"/>
          <p:nvPr/>
        </p:nvSpPr>
        <p:spPr>
          <a:xfrm rot="0">
            <a:off x="2640360" y="6250170"/>
            <a:ext cx="2722103" cy="1794413"/>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231F20"/>
                </a:solidFill>
                <a:latin typeface="Montserrat"/>
                <a:ea typeface="Montserrat"/>
                <a:cs typeface="Montserrat"/>
                <a:sym typeface="Montserrat"/>
              </a:rPr>
              <a:t> Use different ML algorithms (e.g. Linear Regression, Random Forest, XGBoost) to predict housing prices and compare their performance.</a:t>
            </a:r>
          </a:p>
        </p:txBody>
      </p:sp>
      <p:sp>
        <p:nvSpPr>
          <p:cNvPr name="TextBox 32" id="32"/>
          <p:cNvSpPr txBox="true"/>
          <p:nvPr/>
        </p:nvSpPr>
        <p:spPr>
          <a:xfrm rot="0">
            <a:off x="5972961" y="6250170"/>
            <a:ext cx="2941653" cy="1794413"/>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231F20"/>
                </a:solidFill>
                <a:latin typeface="Montserrat"/>
                <a:ea typeface="Montserrat"/>
                <a:cs typeface="Montserrat"/>
                <a:sym typeface="Montserrat"/>
              </a:rPr>
              <a:t>Prepare the dataset (handle missing values, encode categorical values , scale/ normalize, etc.) so that the ML models can learn correctly from data.</a:t>
            </a:r>
          </a:p>
        </p:txBody>
      </p:sp>
      <p:sp>
        <p:nvSpPr>
          <p:cNvPr name="TextBox 33" id="33"/>
          <p:cNvSpPr txBox="true"/>
          <p:nvPr/>
        </p:nvSpPr>
        <p:spPr>
          <a:xfrm rot="0">
            <a:off x="9373386" y="6250170"/>
            <a:ext cx="2941653" cy="1794413"/>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231F20"/>
                </a:solidFill>
                <a:latin typeface="Montserrat"/>
                <a:ea typeface="Montserrat"/>
                <a:cs typeface="Montserrat"/>
                <a:sym typeface="Montserrat"/>
              </a:rPr>
              <a:t>Identify which features (house area, location, number of rooms, other attributes) most influence price and use feature-engineering to improve model accuracy.</a:t>
            </a:r>
          </a:p>
        </p:txBody>
      </p:sp>
      <p:sp>
        <p:nvSpPr>
          <p:cNvPr name="TextBox 34" id="34"/>
          <p:cNvSpPr txBox="true"/>
          <p:nvPr/>
        </p:nvSpPr>
        <p:spPr>
          <a:xfrm rot="0">
            <a:off x="12850433" y="6250170"/>
            <a:ext cx="2722103" cy="1794413"/>
          </a:xfrm>
          <a:prstGeom prst="rect">
            <a:avLst/>
          </a:prstGeom>
        </p:spPr>
        <p:txBody>
          <a:bodyPr anchor="t" rtlCol="false" tIns="0" lIns="0" bIns="0" rIns="0">
            <a:spAutoFit/>
          </a:bodyPr>
          <a:lstStyle/>
          <a:p>
            <a:pPr algn="ctr" marL="0" indent="0" lvl="0">
              <a:lnSpc>
                <a:spcPts val="2084"/>
              </a:lnSpc>
              <a:spcBef>
                <a:spcPct val="0"/>
              </a:spcBef>
            </a:pPr>
            <a:r>
              <a:rPr lang="en-US" sz="1510" spc="148">
                <a:solidFill>
                  <a:srgbClr val="231F20"/>
                </a:solidFill>
                <a:latin typeface="Montserrat"/>
                <a:ea typeface="Montserrat"/>
                <a:cs typeface="Montserrat"/>
                <a:sym typeface="Montserrat"/>
              </a:rPr>
              <a:t>Offer predictions that can guide buyers, sellers, and real-estate investors for informed decision-making based on estimated house values.</a:t>
            </a:r>
          </a:p>
        </p:txBody>
      </p:sp>
      <p:sp>
        <p:nvSpPr>
          <p:cNvPr name="Freeform 35" id="35"/>
          <p:cNvSpPr/>
          <p:nvPr/>
        </p:nvSpPr>
        <p:spPr>
          <a:xfrm flipH="false" flipV="false" rot="0">
            <a:off x="13854249" y="4204321"/>
            <a:ext cx="789574" cy="975879"/>
          </a:xfrm>
          <a:custGeom>
            <a:avLst/>
            <a:gdLst/>
            <a:ahLst/>
            <a:cxnLst/>
            <a:rect r="r" b="b" t="t" l="l"/>
            <a:pathLst>
              <a:path h="975879" w="789574">
                <a:moveTo>
                  <a:pt x="0" y="0"/>
                </a:moveTo>
                <a:lnTo>
                  <a:pt x="789575" y="0"/>
                </a:lnTo>
                <a:lnTo>
                  <a:pt x="789575"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6" id="36"/>
          <p:cNvSpPr/>
          <p:nvPr/>
        </p:nvSpPr>
        <p:spPr>
          <a:xfrm flipH="false" flipV="false" rot="0">
            <a:off x="3344691" y="4130922"/>
            <a:ext cx="1397344" cy="1049278"/>
          </a:xfrm>
          <a:custGeom>
            <a:avLst/>
            <a:gdLst/>
            <a:ahLst/>
            <a:cxnLst/>
            <a:rect r="r" b="b" t="t" l="l"/>
            <a:pathLst>
              <a:path h="1049278" w="1397344">
                <a:moveTo>
                  <a:pt x="0" y="0"/>
                </a:moveTo>
                <a:lnTo>
                  <a:pt x="1397343" y="0"/>
                </a:lnTo>
                <a:lnTo>
                  <a:pt x="1397343"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6961749" y="4209796"/>
            <a:ext cx="964077" cy="978307"/>
          </a:xfrm>
          <a:custGeom>
            <a:avLst/>
            <a:gdLst/>
            <a:ahLst/>
            <a:cxnLst/>
            <a:rect r="r" b="b" t="t" l="l"/>
            <a:pathLst>
              <a:path h="978307" w="96407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8" id="38"/>
          <p:cNvSpPr/>
          <p:nvPr/>
        </p:nvSpPr>
        <p:spPr>
          <a:xfrm flipH="false" flipV="false" rot="0">
            <a:off x="10304667" y="4209796"/>
            <a:ext cx="1079092" cy="1061434"/>
          </a:xfrm>
          <a:custGeom>
            <a:avLst/>
            <a:gdLst/>
            <a:ahLst/>
            <a:cxnLst/>
            <a:rect r="r" b="b" t="t" l="l"/>
            <a:pathLst>
              <a:path h="1061434" w="1079092">
                <a:moveTo>
                  <a:pt x="0" y="0"/>
                </a:moveTo>
                <a:lnTo>
                  <a:pt x="1079091" y="0"/>
                </a:lnTo>
                <a:lnTo>
                  <a:pt x="1079091" y="1061434"/>
                </a:lnTo>
                <a:lnTo>
                  <a:pt x="0" y="10614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013836" y="1028700"/>
            <a:ext cx="19354610" cy="2258023"/>
            <a:chOff x="0" y="0"/>
            <a:chExt cx="1876002" cy="218865"/>
          </a:xfrm>
        </p:grpSpPr>
        <p:sp>
          <p:nvSpPr>
            <p:cNvPr name="Freeform 4" id="4"/>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name="TextBox 5" id="5"/>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916860" y="3148979"/>
            <a:ext cx="5689104" cy="275488"/>
            <a:chOff x="0" y="0"/>
            <a:chExt cx="4519796" cy="218865"/>
          </a:xfrm>
        </p:grpSpPr>
        <p:sp>
          <p:nvSpPr>
            <p:cNvPr name="Freeform 7" id="7"/>
            <p:cNvSpPr/>
            <p:nvPr/>
          </p:nvSpPr>
          <p:spPr>
            <a:xfrm flipH="false" flipV="false" rot="0">
              <a:off x="0" y="0"/>
              <a:ext cx="4519796" cy="218865"/>
            </a:xfrm>
            <a:custGeom>
              <a:avLst/>
              <a:gdLst/>
              <a:ahLst/>
              <a:cxnLst/>
              <a:rect r="r" b="b" t="t" l="l"/>
              <a:pathLst>
                <a:path h="218865" w="4519796">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name="TextBox 8" id="8"/>
            <p:cNvSpPr txBox="true"/>
            <p:nvPr/>
          </p:nvSpPr>
          <p:spPr>
            <a:xfrm>
              <a:off x="101600" y="-19050"/>
              <a:ext cx="4316596" cy="237915"/>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2085550" y="-131220"/>
            <a:ext cx="9534019" cy="1112295"/>
            <a:chOff x="0" y="0"/>
            <a:chExt cx="1876002" cy="218865"/>
          </a:xfrm>
        </p:grpSpPr>
        <p:sp>
          <p:nvSpPr>
            <p:cNvPr name="Freeform 10" id="10"/>
            <p:cNvSpPr/>
            <p:nvPr/>
          </p:nvSpPr>
          <p:spPr>
            <a:xfrm flipH="false" flipV="false" rot="0">
              <a:off x="0" y="0"/>
              <a:ext cx="1876002" cy="218865"/>
            </a:xfrm>
            <a:custGeom>
              <a:avLst/>
              <a:gdLst/>
              <a:ahLst/>
              <a:cxnLst/>
              <a:rect r="r" b="b" t="t" l="l"/>
              <a:pathLst>
                <a:path h="218865" w="1876002">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name="TextBox 11" id="11"/>
            <p:cNvSpPr txBox="true"/>
            <p:nvPr/>
          </p:nvSpPr>
          <p:spPr>
            <a:xfrm>
              <a:off x="101600" y="-19050"/>
              <a:ext cx="1672802" cy="23791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AutoShape 12" id="12"/>
          <p:cNvSpPr/>
          <p:nvPr/>
        </p:nvSpPr>
        <p:spPr>
          <a:xfrm>
            <a:off x="-715490" y="962025"/>
            <a:ext cx="12921291" cy="0"/>
          </a:xfrm>
          <a:prstGeom prst="line">
            <a:avLst/>
          </a:prstGeom>
          <a:ln cap="flat" w="38100">
            <a:solidFill>
              <a:srgbClr val="000000"/>
            </a:solidFill>
            <a:prstDash val="solid"/>
            <a:headEnd type="none" len="sm" w="sm"/>
            <a:tailEnd type="none" len="sm" w="sm"/>
          </a:ln>
        </p:spPr>
      </p:sp>
      <p:sp>
        <p:nvSpPr>
          <p:cNvPr name="Freeform 13" id="13"/>
          <p:cNvSpPr/>
          <p:nvPr/>
        </p:nvSpPr>
        <p:spPr>
          <a:xfrm flipH="false" flipV="false" rot="0">
            <a:off x="3946193" y="3743554"/>
            <a:ext cx="10394581" cy="3962934"/>
          </a:xfrm>
          <a:custGeom>
            <a:avLst/>
            <a:gdLst/>
            <a:ahLst/>
            <a:cxnLst/>
            <a:rect r="r" b="b" t="t" l="l"/>
            <a:pathLst>
              <a:path h="3962934" w="10394581">
                <a:moveTo>
                  <a:pt x="0" y="0"/>
                </a:moveTo>
                <a:lnTo>
                  <a:pt x="10394581" y="0"/>
                </a:lnTo>
                <a:lnTo>
                  <a:pt x="10394581" y="3962934"/>
                </a:lnTo>
                <a:lnTo>
                  <a:pt x="0" y="3962934"/>
                </a:lnTo>
                <a:lnTo>
                  <a:pt x="0" y="0"/>
                </a:lnTo>
                <a:close/>
              </a:path>
            </a:pathLst>
          </a:custGeom>
          <a:blipFill>
            <a:blip r:embed="rId3"/>
            <a:stretch>
              <a:fillRect l="0" t="0" r="0" b="0"/>
            </a:stretch>
          </a:blipFill>
        </p:spPr>
      </p:sp>
      <p:sp>
        <p:nvSpPr>
          <p:cNvPr name="TextBox 14" id="14"/>
          <p:cNvSpPr txBox="true"/>
          <p:nvPr/>
        </p:nvSpPr>
        <p:spPr>
          <a:xfrm rot="0">
            <a:off x="1028700" y="1735709"/>
            <a:ext cx="11687632" cy="822721"/>
          </a:xfrm>
          <a:prstGeom prst="rect">
            <a:avLst/>
          </a:prstGeom>
        </p:spPr>
        <p:txBody>
          <a:bodyPr anchor="t" rtlCol="false" tIns="0" lIns="0" bIns="0" rIns="0">
            <a:spAutoFit/>
          </a:bodyPr>
          <a:lstStyle/>
          <a:p>
            <a:pPr algn="ctr" marL="0" indent="0" lvl="0">
              <a:lnSpc>
                <a:spcPts val="6686"/>
              </a:lnSpc>
              <a:spcBef>
                <a:spcPct val="0"/>
              </a:spcBef>
            </a:pPr>
            <a:r>
              <a:rPr lang="en-US" sz="4845" spc="38">
                <a:solidFill>
                  <a:srgbClr val="FFFFFF"/>
                </a:solidFill>
                <a:latin typeface="Archivo Black"/>
                <a:ea typeface="Archivo Black"/>
                <a:cs typeface="Archivo Black"/>
                <a:sym typeface="Archivo Black"/>
              </a:rPr>
              <a:t>DATASET USED (HOUSING.CSV)</a:t>
            </a:r>
          </a:p>
        </p:txBody>
      </p:sp>
      <p:sp>
        <p:nvSpPr>
          <p:cNvPr name="TextBox 15" id="15"/>
          <p:cNvSpPr txBox="true"/>
          <p:nvPr/>
        </p:nvSpPr>
        <p:spPr>
          <a:xfrm rot="0">
            <a:off x="1009650" y="8011288"/>
            <a:ext cx="16396404" cy="1438829"/>
          </a:xfrm>
          <a:prstGeom prst="rect">
            <a:avLst/>
          </a:prstGeom>
        </p:spPr>
        <p:txBody>
          <a:bodyPr anchor="t" rtlCol="false" tIns="0" lIns="0" bIns="0" rIns="0">
            <a:spAutoFit/>
          </a:bodyPr>
          <a:lstStyle/>
          <a:p>
            <a:pPr algn="just">
              <a:lnSpc>
                <a:spcPts val="2859"/>
              </a:lnSpc>
              <a:spcBef>
                <a:spcPct val="0"/>
              </a:spcBef>
            </a:pPr>
            <a:r>
              <a:rPr lang="en-US" sz="2199">
                <a:solidFill>
                  <a:srgbClr val="000000"/>
                </a:solidFill>
                <a:latin typeface="Open Sauce"/>
                <a:ea typeface="Open Sauce"/>
                <a:cs typeface="Open Sauce"/>
                <a:sym typeface="Open Sauce"/>
              </a:rPr>
              <a:t>The dataset contains housing information including </a:t>
            </a:r>
            <a:r>
              <a:rPr lang="en-US" b="true" sz="2199" u="sng">
                <a:solidFill>
                  <a:srgbClr val="000000"/>
                </a:solidFill>
                <a:latin typeface="Open Sauce Bold"/>
                <a:ea typeface="Open Sauce Bold"/>
                <a:cs typeface="Open Sauce Bold"/>
                <a:sym typeface="Open Sauce Bold"/>
              </a:rPr>
              <a:t>geographic coordinates</a:t>
            </a:r>
            <a:r>
              <a:rPr lang="en-US" sz="2199">
                <a:solidFill>
                  <a:srgbClr val="000000"/>
                </a:solidFill>
                <a:latin typeface="Open Sauce"/>
                <a:ea typeface="Open Sauce"/>
                <a:cs typeface="Open Sauce"/>
                <a:sym typeface="Open Sauce"/>
              </a:rPr>
              <a:t> (longitude, latitude), </a:t>
            </a:r>
            <a:r>
              <a:rPr lang="en-US" b="true" sz="2199" u="sng">
                <a:solidFill>
                  <a:srgbClr val="000000"/>
                </a:solidFill>
                <a:latin typeface="Open Sauce Bold"/>
                <a:ea typeface="Open Sauce Bold"/>
                <a:cs typeface="Open Sauce Bold"/>
                <a:sym typeface="Open Sauce Bold"/>
              </a:rPr>
              <a:t>property attributes</a:t>
            </a:r>
            <a:r>
              <a:rPr lang="en-US" sz="2199">
                <a:solidFill>
                  <a:srgbClr val="000000"/>
                </a:solidFill>
                <a:latin typeface="Open Sauce"/>
                <a:ea typeface="Open Sauce"/>
                <a:cs typeface="Open Sauce"/>
                <a:sym typeface="Open Sauce"/>
              </a:rPr>
              <a:t> (housing_median_age, total_rooms, total_bedrooms, population, households), economic data (median_income), and target variable (median_house_value). The categorical feature ocean_proximity indicates the location relative to the ocean. </a:t>
            </a:r>
          </a:p>
          <a:p>
            <a:pPr algn="just">
              <a:lnSpc>
                <a:spcPts val="2859"/>
              </a:lnSpc>
              <a:spcBef>
                <a:spcPct val="0"/>
              </a:spcBef>
            </a:pPr>
            <a:r>
              <a:rPr lang="en-US" sz="2199">
                <a:solidFill>
                  <a:srgbClr val="000000"/>
                </a:solidFill>
                <a:latin typeface="Open Sauce"/>
                <a:ea typeface="Open Sauce"/>
                <a:cs typeface="Open Sauce"/>
                <a:sym typeface="Open Sauce"/>
              </a:rPr>
              <a:t>This dataset is used to predict housing prices based on various demographic, geographic, and economic factors.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1111" r="0" b="-61111"/>
            </a:stretch>
          </a:blipFill>
        </p:spPr>
      </p:sp>
      <p:grpSp>
        <p:nvGrpSpPr>
          <p:cNvPr name="Group 3" id="3"/>
          <p:cNvGrpSpPr/>
          <p:nvPr/>
        </p:nvGrpSpPr>
        <p:grpSpPr>
          <a:xfrm rot="0">
            <a:off x="6455727" y="7409549"/>
            <a:ext cx="3189627" cy="8229600"/>
            <a:chOff x="0" y="0"/>
            <a:chExt cx="840066" cy="2167467"/>
          </a:xfrm>
        </p:grpSpPr>
        <p:sp>
          <p:nvSpPr>
            <p:cNvPr name="Freeform 4" id="4"/>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5" id="5"/>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10262700" y="6172200"/>
            <a:ext cx="3189627" cy="8229600"/>
            <a:chOff x="0" y="0"/>
            <a:chExt cx="840066" cy="2167467"/>
          </a:xfrm>
        </p:grpSpPr>
        <p:sp>
          <p:nvSpPr>
            <p:cNvPr name="Freeform 7" id="7"/>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8" id="8"/>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4069673" y="4761565"/>
            <a:ext cx="3189627" cy="8229600"/>
            <a:chOff x="0" y="0"/>
            <a:chExt cx="840066" cy="2167467"/>
          </a:xfrm>
        </p:grpSpPr>
        <p:sp>
          <p:nvSpPr>
            <p:cNvPr name="Freeform 10" id="10"/>
            <p:cNvSpPr/>
            <p:nvPr/>
          </p:nvSpPr>
          <p:spPr>
            <a:xfrm flipH="false" flipV="false" rot="0">
              <a:off x="0" y="0"/>
              <a:ext cx="840066" cy="2167467"/>
            </a:xfrm>
            <a:custGeom>
              <a:avLst/>
              <a:gdLst/>
              <a:ahLst/>
              <a:cxnLst/>
              <a:rect r="r" b="b" t="t" l="l"/>
              <a:pathLst>
                <a:path h="2167467" w="840066">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sp>
        <p:sp>
          <p:nvSpPr>
            <p:cNvPr name="TextBox 11" id="11"/>
            <p:cNvSpPr txBox="true"/>
            <p:nvPr/>
          </p:nvSpPr>
          <p:spPr>
            <a:xfrm>
              <a:off x="0" y="-19050"/>
              <a:ext cx="840066" cy="218651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646045" y="1988135"/>
            <a:ext cx="8616655" cy="3155365"/>
            <a:chOff x="0" y="0"/>
            <a:chExt cx="2269407" cy="831043"/>
          </a:xfrm>
        </p:grpSpPr>
        <p:sp>
          <p:nvSpPr>
            <p:cNvPr name="Freeform 13" id="13"/>
            <p:cNvSpPr/>
            <p:nvPr/>
          </p:nvSpPr>
          <p:spPr>
            <a:xfrm flipH="false" flipV="false" rot="0">
              <a:off x="0" y="0"/>
              <a:ext cx="2269407" cy="831043"/>
            </a:xfrm>
            <a:custGeom>
              <a:avLst/>
              <a:gdLst/>
              <a:ahLst/>
              <a:cxnLst/>
              <a:rect r="r" b="b" t="t" l="l"/>
              <a:pathLst>
                <a:path h="831043" w="2269407">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sp>
        <p:sp>
          <p:nvSpPr>
            <p:cNvPr name="TextBox 14" id="14"/>
            <p:cNvSpPr txBox="true"/>
            <p:nvPr/>
          </p:nvSpPr>
          <p:spPr>
            <a:xfrm>
              <a:off x="0" y="-19050"/>
              <a:ext cx="2269407" cy="850093"/>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1468201" y="2179501"/>
            <a:ext cx="8972343" cy="2546310"/>
          </a:xfrm>
          <a:prstGeom prst="rect">
            <a:avLst/>
          </a:prstGeom>
        </p:spPr>
        <p:txBody>
          <a:bodyPr anchor="t" rtlCol="false" tIns="0" lIns="0" bIns="0" rIns="0">
            <a:spAutoFit/>
          </a:bodyPr>
          <a:lstStyle/>
          <a:p>
            <a:pPr algn="ctr" marL="0" indent="0" lvl="0">
              <a:lnSpc>
                <a:spcPts val="6569"/>
              </a:lnSpc>
              <a:spcBef>
                <a:spcPct val="0"/>
              </a:spcBef>
            </a:pPr>
            <a:r>
              <a:rPr lang="en-US" sz="4760" spc="166">
                <a:solidFill>
                  <a:srgbClr val="010101"/>
                </a:solidFill>
                <a:latin typeface="Archivo Black"/>
                <a:ea typeface="Archivo Black"/>
                <a:cs typeface="Archivo Black"/>
                <a:sym typeface="Archivo Black"/>
              </a:rPr>
              <a:t>DATA </a:t>
            </a:r>
            <a:r>
              <a:rPr lang="en-US" sz="4760" spc="166" strike="noStrike" u="none">
                <a:solidFill>
                  <a:srgbClr val="010101"/>
                </a:solidFill>
                <a:latin typeface="Archivo Black"/>
                <a:ea typeface="Archivo Black"/>
                <a:cs typeface="Archivo Black"/>
                <a:sym typeface="Archivo Black"/>
              </a:rPr>
              <a:t>PREPROCESSING</a:t>
            </a:r>
          </a:p>
          <a:p>
            <a:pPr algn="ctr" marL="0" indent="0" lvl="0">
              <a:lnSpc>
                <a:spcPts val="6845"/>
              </a:lnSpc>
              <a:spcBef>
                <a:spcPct val="0"/>
              </a:spcBef>
            </a:pPr>
          </a:p>
          <a:p>
            <a:pPr algn="ctr" marL="0" indent="0" lvl="0">
              <a:lnSpc>
                <a:spcPts val="6845"/>
              </a:lnSpc>
              <a:spcBef>
                <a:spcPct val="0"/>
              </a:spcBef>
            </a:pPr>
          </a:p>
        </p:txBody>
      </p:sp>
      <p:sp>
        <p:nvSpPr>
          <p:cNvPr name="TextBox 16" id="16"/>
          <p:cNvSpPr txBox="true"/>
          <p:nvPr/>
        </p:nvSpPr>
        <p:spPr>
          <a:xfrm rot="0">
            <a:off x="2287785" y="3101157"/>
            <a:ext cx="7357569" cy="2736005"/>
          </a:xfrm>
          <a:prstGeom prst="rect">
            <a:avLst/>
          </a:prstGeom>
        </p:spPr>
        <p:txBody>
          <a:bodyPr anchor="t" rtlCol="false" tIns="0" lIns="0" bIns="0" rIns="0">
            <a:spAutoFit/>
          </a:bodyPr>
          <a:lstStyle/>
          <a:p>
            <a:pPr algn="ctr">
              <a:lnSpc>
                <a:spcPts val="2714"/>
              </a:lnSpc>
            </a:pPr>
            <a:r>
              <a:rPr lang="en-US" sz="1967" spc="192">
                <a:solidFill>
                  <a:srgbClr val="040506"/>
                </a:solidFill>
                <a:latin typeface="Montserrat"/>
                <a:ea typeface="Montserrat"/>
                <a:cs typeface="Montserrat"/>
                <a:sym typeface="Montserrat"/>
              </a:rPr>
              <a:t>Data Preprocessing is the process of cleaning and transforming raw data into a suitable format for analysis or machine learning, ensuring accuracy and consistency.</a:t>
            </a:r>
          </a:p>
          <a:p>
            <a:pPr algn="ctr">
              <a:lnSpc>
                <a:spcPts val="2714"/>
              </a:lnSpc>
            </a:pPr>
          </a:p>
          <a:p>
            <a:pPr algn="ctr">
              <a:lnSpc>
                <a:spcPts val="2714"/>
              </a:lnSpc>
            </a:pPr>
          </a:p>
          <a:p>
            <a:pPr algn="ctr">
              <a:lnSpc>
                <a:spcPts val="2714"/>
              </a:lnSpc>
            </a:pPr>
          </a:p>
          <a:p>
            <a:pPr algn="ctr">
              <a:lnSpc>
                <a:spcPts val="2714"/>
              </a:lnSpc>
            </a:pPr>
          </a:p>
        </p:txBody>
      </p:sp>
      <p:sp>
        <p:nvSpPr>
          <p:cNvPr name="Freeform 17" id="17"/>
          <p:cNvSpPr/>
          <p:nvPr/>
        </p:nvSpPr>
        <p:spPr>
          <a:xfrm flipH="false" flipV="false" rot="0">
            <a:off x="7497903" y="8594652"/>
            <a:ext cx="1105276" cy="1327297"/>
          </a:xfrm>
          <a:custGeom>
            <a:avLst/>
            <a:gdLst/>
            <a:ahLst/>
            <a:cxnLst/>
            <a:rect r="r" b="b" t="t" l="l"/>
            <a:pathLst>
              <a:path h="1327297" w="1105276">
                <a:moveTo>
                  <a:pt x="0" y="0"/>
                </a:moveTo>
                <a:lnTo>
                  <a:pt x="1105276" y="0"/>
                </a:lnTo>
                <a:lnTo>
                  <a:pt x="1105276" y="1327296"/>
                </a:lnTo>
                <a:lnTo>
                  <a:pt x="0" y="13272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6645237" y="7649805"/>
            <a:ext cx="2810608" cy="731762"/>
          </a:xfrm>
          <a:prstGeom prst="rect">
            <a:avLst/>
          </a:prstGeom>
        </p:spPr>
        <p:txBody>
          <a:bodyPr anchor="t" rtlCol="false" tIns="0" lIns="0" bIns="0" rIns="0">
            <a:spAutoFit/>
          </a:bodyPr>
          <a:lstStyle/>
          <a:p>
            <a:pPr algn="ctr">
              <a:lnSpc>
                <a:spcPts val="2980"/>
              </a:lnSpc>
            </a:pPr>
            <a:r>
              <a:rPr lang="en-US" sz="2159" spc="30">
                <a:solidFill>
                  <a:srgbClr val="040506"/>
                </a:solidFill>
                <a:latin typeface="Montserrat"/>
                <a:ea typeface="Montserrat"/>
                <a:cs typeface="Montserrat"/>
                <a:sym typeface="Montserrat"/>
              </a:rPr>
              <a:t>Handling Missing Values &amp; Outliers</a:t>
            </a:r>
          </a:p>
        </p:txBody>
      </p:sp>
      <p:sp>
        <p:nvSpPr>
          <p:cNvPr name="TextBox 19" id="19"/>
          <p:cNvSpPr txBox="true"/>
          <p:nvPr/>
        </p:nvSpPr>
        <p:spPr>
          <a:xfrm rot="0">
            <a:off x="10542800" y="6467330"/>
            <a:ext cx="2629427" cy="1103277"/>
          </a:xfrm>
          <a:prstGeom prst="rect">
            <a:avLst/>
          </a:prstGeom>
        </p:spPr>
        <p:txBody>
          <a:bodyPr anchor="t" rtlCol="false" tIns="0" lIns="0" bIns="0" rIns="0">
            <a:spAutoFit/>
          </a:bodyPr>
          <a:lstStyle/>
          <a:p>
            <a:pPr algn="ctr" marL="0" indent="0" lvl="0">
              <a:lnSpc>
                <a:spcPts val="2980"/>
              </a:lnSpc>
              <a:spcBef>
                <a:spcPct val="0"/>
              </a:spcBef>
            </a:pPr>
            <a:r>
              <a:rPr lang="en-US" sz="2159" spc="30">
                <a:solidFill>
                  <a:srgbClr val="040506"/>
                </a:solidFill>
                <a:latin typeface="Montserrat"/>
                <a:ea typeface="Montserrat"/>
                <a:cs typeface="Montserrat"/>
                <a:sym typeface="Montserrat"/>
              </a:rPr>
              <a:t>Encoding Categorical Features</a:t>
            </a:r>
          </a:p>
        </p:txBody>
      </p:sp>
      <p:sp>
        <p:nvSpPr>
          <p:cNvPr name="TextBox 20" id="20"/>
          <p:cNvSpPr txBox="true"/>
          <p:nvPr/>
        </p:nvSpPr>
        <p:spPr>
          <a:xfrm rot="0">
            <a:off x="14349773" y="5105400"/>
            <a:ext cx="2629427" cy="731762"/>
          </a:xfrm>
          <a:prstGeom prst="rect">
            <a:avLst/>
          </a:prstGeom>
        </p:spPr>
        <p:txBody>
          <a:bodyPr anchor="t" rtlCol="false" tIns="0" lIns="0" bIns="0" rIns="0">
            <a:spAutoFit/>
          </a:bodyPr>
          <a:lstStyle/>
          <a:p>
            <a:pPr algn="ctr" marL="0" indent="0" lvl="0">
              <a:lnSpc>
                <a:spcPts val="2980"/>
              </a:lnSpc>
              <a:spcBef>
                <a:spcPct val="0"/>
              </a:spcBef>
            </a:pPr>
            <a:r>
              <a:rPr lang="en-US" sz="2159" spc="30">
                <a:solidFill>
                  <a:srgbClr val="040506"/>
                </a:solidFill>
                <a:latin typeface="Montserrat"/>
                <a:ea typeface="Montserrat"/>
                <a:cs typeface="Montserrat"/>
                <a:sym typeface="Montserrat"/>
              </a:rPr>
              <a:t>Feature Scaling &amp; Selection</a:t>
            </a:r>
          </a:p>
        </p:txBody>
      </p:sp>
      <p:sp>
        <p:nvSpPr>
          <p:cNvPr name="Freeform 21" id="21"/>
          <p:cNvSpPr/>
          <p:nvPr/>
        </p:nvSpPr>
        <p:spPr>
          <a:xfrm flipH="false" flipV="false" rot="0">
            <a:off x="11281455" y="7791484"/>
            <a:ext cx="1152117" cy="1466816"/>
          </a:xfrm>
          <a:custGeom>
            <a:avLst/>
            <a:gdLst/>
            <a:ahLst/>
            <a:cxnLst/>
            <a:rect r="r" b="b" t="t" l="l"/>
            <a:pathLst>
              <a:path h="1466816" w="1152117">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5042209" y="6038405"/>
            <a:ext cx="1244554" cy="1262924"/>
          </a:xfrm>
          <a:custGeom>
            <a:avLst/>
            <a:gdLst/>
            <a:ahLst/>
            <a:cxnLst/>
            <a:rect r="r" b="b" t="t" l="l"/>
            <a:pathLst>
              <a:path h="1262924" w="124455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0"/>
            <a:ext cx="4970786" cy="10287000"/>
          </a:xfrm>
          <a:custGeom>
            <a:avLst/>
            <a:gdLst/>
            <a:ahLst/>
            <a:cxnLst/>
            <a:rect r="r" b="b" t="t" l="l"/>
            <a:pathLst>
              <a:path h="10287000" w="4970786">
                <a:moveTo>
                  <a:pt x="0" y="0"/>
                </a:moveTo>
                <a:lnTo>
                  <a:pt x="4970786" y="0"/>
                </a:lnTo>
                <a:lnTo>
                  <a:pt x="4970786" y="10287000"/>
                </a:lnTo>
                <a:lnTo>
                  <a:pt x="0" y="10287000"/>
                </a:lnTo>
                <a:lnTo>
                  <a:pt x="0" y="0"/>
                </a:lnTo>
                <a:close/>
              </a:path>
            </a:pathLst>
          </a:custGeom>
          <a:blipFill>
            <a:blip r:embed="rId3"/>
            <a:stretch>
              <a:fillRect l="-121386" t="0" r="-121386" b="0"/>
            </a:stretch>
          </a:blipFill>
        </p:spPr>
      </p:sp>
      <p:sp>
        <p:nvSpPr>
          <p:cNvPr name="Freeform 4" id="4"/>
          <p:cNvSpPr/>
          <p:nvPr/>
        </p:nvSpPr>
        <p:spPr>
          <a:xfrm flipH="false" flipV="false" rot="0">
            <a:off x="7372675" y="5143500"/>
            <a:ext cx="8818540" cy="3849365"/>
          </a:xfrm>
          <a:custGeom>
            <a:avLst/>
            <a:gdLst/>
            <a:ahLst/>
            <a:cxnLst/>
            <a:rect r="r" b="b" t="t" l="l"/>
            <a:pathLst>
              <a:path h="3849365" w="8818540">
                <a:moveTo>
                  <a:pt x="0" y="0"/>
                </a:moveTo>
                <a:lnTo>
                  <a:pt x="8818539" y="0"/>
                </a:lnTo>
                <a:lnTo>
                  <a:pt x="8818539" y="3849365"/>
                </a:lnTo>
                <a:lnTo>
                  <a:pt x="0" y="3849365"/>
                </a:lnTo>
                <a:lnTo>
                  <a:pt x="0" y="0"/>
                </a:lnTo>
                <a:close/>
              </a:path>
            </a:pathLst>
          </a:custGeom>
          <a:blipFill>
            <a:blip r:embed="rId4"/>
            <a:stretch>
              <a:fillRect l="0" t="-14545" r="0" b="0"/>
            </a:stretch>
          </a:blipFill>
        </p:spPr>
      </p:sp>
      <p:sp>
        <p:nvSpPr>
          <p:cNvPr name="TextBox 5" id="5"/>
          <p:cNvSpPr txBox="true"/>
          <p:nvPr/>
        </p:nvSpPr>
        <p:spPr>
          <a:xfrm rot="0">
            <a:off x="6541012" y="2407904"/>
            <a:ext cx="10481864" cy="2735596"/>
          </a:xfrm>
          <a:prstGeom prst="rect">
            <a:avLst/>
          </a:prstGeom>
        </p:spPr>
        <p:txBody>
          <a:bodyPr anchor="t" rtlCol="false" tIns="0" lIns="0" bIns="0" rIns="0">
            <a:spAutoFit/>
          </a:bodyPr>
          <a:lstStyle/>
          <a:p>
            <a:pPr algn="just">
              <a:lnSpc>
                <a:spcPts val="2739"/>
              </a:lnSpc>
            </a:pPr>
            <a:r>
              <a:rPr lang="en-US" sz="1985" spc="194">
                <a:solidFill>
                  <a:srgbClr val="000000"/>
                </a:solidFill>
                <a:latin typeface="Montserrat"/>
                <a:ea typeface="Montserrat"/>
                <a:cs typeface="Montserrat"/>
                <a:sym typeface="Montserrat"/>
              </a:rPr>
              <a:t>Exploratory Data Analysis (EDA) inv</a:t>
            </a:r>
            <a:r>
              <a:rPr lang="en-US" sz="1985" spc="194">
                <a:solidFill>
                  <a:srgbClr val="000000"/>
                </a:solidFill>
                <a:latin typeface="Montserrat"/>
                <a:ea typeface="Montserrat"/>
                <a:cs typeface="Montserrat"/>
                <a:sym typeface="Montserrat"/>
              </a:rPr>
              <a:t>olves examining and visualizing the dataset to understand its structure, patterns, and relationships. It includes analyzing feature distributions, identifying outliers with box plots, exploring correlations through heatmaps, visualizing trends via scatter and regression plots, and assessing feature importance to guide model building. EDA ensures the data is clean, consistent, and ready for accurate predictions.</a:t>
            </a:r>
          </a:p>
          <a:p>
            <a:pPr algn="l">
              <a:lnSpc>
                <a:spcPts val="2739"/>
              </a:lnSpc>
            </a:pPr>
          </a:p>
        </p:txBody>
      </p:sp>
      <p:sp>
        <p:nvSpPr>
          <p:cNvPr name="TextBox 6" id="6"/>
          <p:cNvSpPr txBox="true"/>
          <p:nvPr/>
        </p:nvSpPr>
        <p:spPr>
          <a:xfrm rot="0">
            <a:off x="6541012" y="546460"/>
            <a:ext cx="11746988" cy="2885526"/>
          </a:xfrm>
          <a:prstGeom prst="rect">
            <a:avLst/>
          </a:prstGeom>
        </p:spPr>
        <p:txBody>
          <a:bodyPr anchor="t" rtlCol="false" tIns="0" lIns="0" bIns="0" rIns="0">
            <a:spAutoFit/>
          </a:bodyPr>
          <a:lstStyle/>
          <a:p>
            <a:pPr algn="l">
              <a:lnSpc>
                <a:spcPts val="5773"/>
              </a:lnSpc>
            </a:pPr>
            <a:r>
              <a:rPr lang="en-US" sz="4183" spc="146">
                <a:solidFill>
                  <a:srgbClr val="010101"/>
                </a:solidFill>
                <a:latin typeface="Archivo Black"/>
                <a:ea typeface="Archivo Black"/>
                <a:cs typeface="Archivo Black"/>
                <a:sym typeface="Archivo Black"/>
              </a:rPr>
              <a:t>EXPLORATORY DATA ANALYSIS (EDA)</a:t>
            </a:r>
          </a:p>
          <a:p>
            <a:pPr algn="l">
              <a:lnSpc>
                <a:spcPts val="5773"/>
              </a:lnSpc>
            </a:pPr>
          </a:p>
          <a:p>
            <a:pPr algn="l" marL="0" indent="0" lvl="0">
              <a:lnSpc>
                <a:spcPts val="5773"/>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711277">
            <a:off x="9261101" y="1500259"/>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Freeform 4" id="4"/>
          <p:cNvSpPr/>
          <p:nvPr/>
        </p:nvSpPr>
        <p:spPr>
          <a:xfrm flipH="false" flipV="false" rot="-8949716">
            <a:off x="-2342739" y="8347255"/>
            <a:ext cx="10771889" cy="1140752"/>
          </a:xfrm>
          <a:custGeom>
            <a:avLst/>
            <a:gdLst/>
            <a:ahLst/>
            <a:cxnLst/>
            <a:rect r="r" b="b" t="t" l="l"/>
            <a:pathLst>
              <a:path h="1140752" w="10771889">
                <a:moveTo>
                  <a:pt x="0" y="0"/>
                </a:moveTo>
                <a:lnTo>
                  <a:pt x="10771889" y="0"/>
                </a:lnTo>
                <a:lnTo>
                  <a:pt x="10771889" y="1140752"/>
                </a:lnTo>
                <a:lnTo>
                  <a:pt x="0" y="1140752"/>
                </a:lnTo>
                <a:lnTo>
                  <a:pt x="0" y="0"/>
                </a:lnTo>
                <a:close/>
              </a:path>
            </a:pathLst>
          </a:custGeom>
          <a:blipFill>
            <a:blip r:embed="rId3"/>
            <a:stretch>
              <a:fillRect l="0" t="-86495" r="0" b="0"/>
            </a:stretch>
          </a:blipFill>
        </p:spPr>
      </p:sp>
      <p:sp>
        <p:nvSpPr>
          <p:cNvPr name="TextBox 5" id="5"/>
          <p:cNvSpPr txBox="true"/>
          <p:nvPr/>
        </p:nvSpPr>
        <p:spPr>
          <a:xfrm rot="0">
            <a:off x="2436756" y="687882"/>
            <a:ext cx="9537014" cy="1822357"/>
          </a:xfrm>
          <a:prstGeom prst="rect">
            <a:avLst/>
          </a:prstGeom>
        </p:spPr>
        <p:txBody>
          <a:bodyPr anchor="t" rtlCol="false" tIns="0" lIns="0" bIns="0" rIns="0">
            <a:spAutoFit/>
          </a:bodyPr>
          <a:lstStyle/>
          <a:p>
            <a:pPr algn="l" marL="0" indent="0" lvl="0">
              <a:lnSpc>
                <a:spcPts val="7291"/>
              </a:lnSpc>
              <a:spcBef>
                <a:spcPct val="0"/>
              </a:spcBef>
            </a:pPr>
            <a:r>
              <a:rPr lang="en-US" sz="5283" spc="184">
                <a:solidFill>
                  <a:srgbClr val="010101"/>
                </a:solidFill>
                <a:latin typeface="Archivo Black"/>
                <a:ea typeface="Archivo Black"/>
                <a:cs typeface="Archivo Black"/>
                <a:sym typeface="Archivo Black"/>
              </a:rPr>
              <a:t>MACHIN</a:t>
            </a:r>
            <a:r>
              <a:rPr lang="en-US" sz="5283" spc="184" strike="noStrike" u="none">
                <a:solidFill>
                  <a:srgbClr val="010101"/>
                </a:solidFill>
                <a:latin typeface="Archivo Black"/>
                <a:ea typeface="Archivo Black"/>
                <a:cs typeface="Archivo Black"/>
                <a:sym typeface="Archivo Black"/>
              </a:rPr>
              <a:t>E LEARNING MODELS USED</a:t>
            </a:r>
          </a:p>
        </p:txBody>
      </p:sp>
      <p:sp>
        <p:nvSpPr>
          <p:cNvPr name="Freeform 6" id="6"/>
          <p:cNvSpPr/>
          <p:nvPr/>
        </p:nvSpPr>
        <p:spPr>
          <a:xfrm flipH="false" flipV="false" rot="0">
            <a:off x="3802124" y="5015890"/>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3"/>
            <a:stretch>
              <a:fillRect l="0" t="-86495" r="0" b="0"/>
            </a:stretch>
          </a:blipFill>
        </p:spPr>
      </p:sp>
      <p:sp>
        <p:nvSpPr>
          <p:cNvPr name="Freeform 7" id="7"/>
          <p:cNvSpPr/>
          <p:nvPr/>
        </p:nvSpPr>
        <p:spPr>
          <a:xfrm flipH="false" flipV="false" rot="0">
            <a:off x="11016914" y="4958778"/>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3"/>
            <a:stretch>
              <a:fillRect l="0" t="-86495" r="0" b="0"/>
            </a:stretch>
          </a:blipFill>
        </p:spPr>
      </p:sp>
      <p:sp>
        <p:nvSpPr>
          <p:cNvPr name="Freeform 8" id="8"/>
          <p:cNvSpPr/>
          <p:nvPr/>
        </p:nvSpPr>
        <p:spPr>
          <a:xfrm flipH="false" flipV="false" rot="0">
            <a:off x="3802124" y="7668412"/>
            <a:ext cx="4988948" cy="528334"/>
          </a:xfrm>
          <a:custGeom>
            <a:avLst/>
            <a:gdLst/>
            <a:ahLst/>
            <a:cxnLst/>
            <a:rect r="r" b="b" t="t" l="l"/>
            <a:pathLst>
              <a:path h="528334" w="4988948">
                <a:moveTo>
                  <a:pt x="0" y="0"/>
                </a:moveTo>
                <a:lnTo>
                  <a:pt x="4988948" y="0"/>
                </a:lnTo>
                <a:lnTo>
                  <a:pt x="4988948" y="528334"/>
                </a:lnTo>
                <a:lnTo>
                  <a:pt x="0" y="528334"/>
                </a:lnTo>
                <a:lnTo>
                  <a:pt x="0" y="0"/>
                </a:lnTo>
                <a:close/>
              </a:path>
            </a:pathLst>
          </a:custGeom>
          <a:blipFill>
            <a:blip r:embed="rId3"/>
            <a:stretch>
              <a:fillRect l="0" t="-86495" r="0" b="0"/>
            </a:stretch>
          </a:blipFill>
        </p:spPr>
      </p:sp>
      <p:sp>
        <p:nvSpPr>
          <p:cNvPr name="Freeform 9" id="9"/>
          <p:cNvSpPr/>
          <p:nvPr/>
        </p:nvSpPr>
        <p:spPr>
          <a:xfrm flipH="false" flipV="false" rot="0">
            <a:off x="11016914" y="7819154"/>
            <a:ext cx="4988948" cy="528334"/>
          </a:xfrm>
          <a:custGeom>
            <a:avLst/>
            <a:gdLst/>
            <a:ahLst/>
            <a:cxnLst/>
            <a:rect r="r" b="b" t="t" l="l"/>
            <a:pathLst>
              <a:path h="528334" w="4988948">
                <a:moveTo>
                  <a:pt x="0" y="0"/>
                </a:moveTo>
                <a:lnTo>
                  <a:pt x="4988948" y="0"/>
                </a:lnTo>
                <a:lnTo>
                  <a:pt x="4988948" y="528333"/>
                </a:lnTo>
                <a:lnTo>
                  <a:pt x="0" y="528333"/>
                </a:lnTo>
                <a:lnTo>
                  <a:pt x="0" y="0"/>
                </a:lnTo>
                <a:close/>
              </a:path>
            </a:pathLst>
          </a:custGeom>
          <a:blipFill>
            <a:blip r:embed="rId3"/>
            <a:stretch>
              <a:fillRect l="0" t="-86495" r="0" b="0"/>
            </a:stretch>
          </a:blipFill>
        </p:spPr>
      </p:sp>
      <p:grpSp>
        <p:nvGrpSpPr>
          <p:cNvPr name="Group 10" id="10"/>
          <p:cNvGrpSpPr/>
          <p:nvPr/>
        </p:nvGrpSpPr>
        <p:grpSpPr>
          <a:xfrm rot="0">
            <a:off x="3301345" y="3322618"/>
            <a:ext cx="5489727" cy="1761958"/>
            <a:chOff x="0" y="0"/>
            <a:chExt cx="1569119" cy="503617"/>
          </a:xfrm>
        </p:grpSpPr>
        <p:sp>
          <p:nvSpPr>
            <p:cNvPr name="Freeform 11" id="11"/>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12" id="12"/>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grpSp>
        <p:nvGrpSpPr>
          <p:cNvPr name="Group 13" id="13"/>
          <p:cNvGrpSpPr/>
          <p:nvPr/>
        </p:nvGrpSpPr>
        <p:grpSpPr>
          <a:xfrm rot="0">
            <a:off x="10516135" y="3322618"/>
            <a:ext cx="5489727" cy="1761958"/>
            <a:chOff x="0" y="0"/>
            <a:chExt cx="1569119" cy="503617"/>
          </a:xfrm>
        </p:grpSpPr>
        <p:sp>
          <p:nvSpPr>
            <p:cNvPr name="Freeform 14" id="14"/>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15" id="15"/>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sp>
        <p:nvSpPr>
          <p:cNvPr name="TextBox 16" id="16"/>
          <p:cNvSpPr txBox="true"/>
          <p:nvPr/>
        </p:nvSpPr>
        <p:spPr>
          <a:xfrm rot="0">
            <a:off x="11876442" y="3457784"/>
            <a:ext cx="3387743" cy="323668"/>
          </a:xfrm>
          <a:prstGeom prst="rect">
            <a:avLst/>
          </a:prstGeom>
        </p:spPr>
        <p:txBody>
          <a:bodyPr anchor="t" rtlCol="false" tIns="0" lIns="0" bIns="0" rIns="0">
            <a:spAutoFit/>
          </a:bodyPr>
          <a:lstStyle/>
          <a:p>
            <a:pPr algn="l">
              <a:lnSpc>
                <a:spcPts val="2641"/>
              </a:lnSpc>
              <a:spcBef>
                <a:spcPct val="0"/>
              </a:spcBef>
            </a:pPr>
            <a:r>
              <a:rPr lang="en-US" b="true" sz="1887" spc="-37">
                <a:solidFill>
                  <a:srgbClr val="FFFFFF"/>
                </a:solidFill>
                <a:latin typeface="Montserrat Bold"/>
                <a:ea typeface="Montserrat Bold"/>
                <a:cs typeface="Montserrat Bold"/>
                <a:sym typeface="Montserrat Bold"/>
              </a:rPr>
              <a:t>Decision Tree Regressor</a:t>
            </a:r>
          </a:p>
        </p:txBody>
      </p:sp>
      <p:sp>
        <p:nvSpPr>
          <p:cNvPr name="TextBox 17" id="17"/>
          <p:cNvSpPr txBox="true"/>
          <p:nvPr/>
        </p:nvSpPr>
        <p:spPr>
          <a:xfrm rot="0">
            <a:off x="11876442" y="3839362"/>
            <a:ext cx="3894757" cy="735376"/>
          </a:xfrm>
          <a:prstGeom prst="rect">
            <a:avLst/>
          </a:prstGeom>
        </p:spPr>
        <p:txBody>
          <a:bodyPr anchor="t" rtlCol="false" tIns="0" lIns="0" bIns="0" rIns="0">
            <a:spAutoFit/>
          </a:bodyPr>
          <a:lstStyle/>
          <a:p>
            <a:pPr algn="l">
              <a:lnSpc>
                <a:spcPts val="1985"/>
              </a:lnSpc>
              <a:spcBef>
                <a:spcPct val="0"/>
              </a:spcBef>
            </a:pPr>
            <a:r>
              <a:rPr lang="en-US" sz="1418">
                <a:solidFill>
                  <a:srgbClr val="FFFFFF"/>
                </a:solidFill>
                <a:latin typeface="Montserrat"/>
                <a:ea typeface="Montserrat"/>
                <a:cs typeface="Montserrat"/>
                <a:sym typeface="Montserrat"/>
              </a:rPr>
              <a:t> A tree-based model that splits data into subsets based on feature values to predict continuous outcomes.</a:t>
            </a:r>
          </a:p>
        </p:txBody>
      </p:sp>
      <p:grpSp>
        <p:nvGrpSpPr>
          <p:cNvPr name="Group 18" id="18"/>
          <p:cNvGrpSpPr/>
          <p:nvPr/>
        </p:nvGrpSpPr>
        <p:grpSpPr>
          <a:xfrm rot="0">
            <a:off x="3301345" y="6108451"/>
            <a:ext cx="5489727" cy="1761958"/>
            <a:chOff x="0" y="0"/>
            <a:chExt cx="1569119" cy="503617"/>
          </a:xfrm>
        </p:grpSpPr>
        <p:sp>
          <p:nvSpPr>
            <p:cNvPr name="Freeform 19" id="19"/>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20" id="20"/>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sp>
        <p:nvSpPr>
          <p:cNvPr name="TextBox 21" id="21"/>
          <p:cNvSpPr txBox="true"/>
          <p:nvPr/>
        </p:nvSpPr>
        <p:spPr>
          <a:xfrm rot="0">
            <a:off x="4661652" y="6625196"/>
            <a:ext cx="3894757" cy="1478205"/>
          </a:xfrm>
          <a:prstGeom prst="rect">
            <a:avLst/>
          </a:prstGeom>
        </p:spPr>
        <p:txBody>
          <a:bodyPr anchor="t" rtlCol="false" tIns="0" lIns="0" bIns="0" rIns="0">
            <a:spAutoFit/>
          </a:bodyPr>
          <a:lstStyle/>
          <a:p>
            <a:pPr algn="l">
              <a:lnSpc>
                <a:spcPts val="1985"/>
              </a:lnSpc>
              <a:spcBef>
                <a:spcPct val="0"/>
              </a:spcBef>
            </a:pPr>
            <a:r>
              <a:rPr lang="en-US" sz="1418">
                <a:solidFill>
                  <a:srgbClr val="FFFFFF"/>
                </a:solidFill>
                <a:latin typeface="Montserrat"/>
                <a:ea typeface="Montserrat"/>
                <a:cs typeface="Montserrat"/>
                <a:sym typeface="Montserrat"/>
              </a:rPr>
              <a:t>An ensemble of decision trees that improves accuracy and reduces overfitting by averaging predictions from multiple trees.</a:t>
            </a:r>
          </a:p>
          <a:p>
            <a:pPr algn="l">
              <a:lnSpc>
                <a:spcPts val="1985"/>
              </a:lnSpc>
              <a:spcBef>
                <a:spcPct val="0"/>
              </a:spcBef>
            </a:pPr>
          </a:p>
          <a:p>
            <a:pPr algn="l">
              <a:lnSpc>
                <a:spcPts val="1985"/>
              </a:lnSpc>
              <a:spcBef>
                <a:spcPct val="0"/>
              </a:spcBef>
            </a:pPr>
          </a:p>
        </p:txBody>
      </p:sp>
      <p:grpSp>
        <p:nvGrpSpPr>
          <p:cNvPr name="Group 22" id="22"/>
          <p:cNvGrpSpPr/>
          <p:nvPr/>
        </p:nvGrpSpPr>
        <p:grpSpPr>
          <a:xfrm rot="0">
            <a:off x="10516135" y="6108451"/>
            <a:ext cx="5489727" cy="1761958"/>
            <a:chOff x="0" y="0"/>
            <a:chExt cx="1569119" cy="503617"/>
          </a:xfrm>
        </p:grpSpPr>
        <p:sp>
          <p:nvSpPr>
            <p:cNvPr name="Freeform 23" id="23"/>
            <p:cNvSpPr/>
            <p:nvPr/>
          </p:nvSpPr>
          <p:spPr>
            <a:xfrm flipH="false" flipV="false" rot="0">
              <a:off x="0" y="0"/>
              <a:ext cx="1569119" cy="503617"/>
            </a:xfrm>
            <a:custGeom>
              <a:avLst/>
              <a:gdLst/>
              <a:ahLst/>
              <a:cxnLst/>
              <a:rect r="r" b="b" t="t" l="l"/>
              <a:pathLst>
                <a:path h="503617" w="1569119">
                  <a:moveTo>
                    <a:pt x="18333" y="0"/>
                  </a:moveTo>
                  <a:lnTo>
                    <a:pt x="1550786" y="0"/>
                  </a:lnTo>
                  <a:cubicBezTo>
                    <a:pt x="1555648" y="0"/>
                    <a:pt x="1560311" y="1932"/>
                    <a:pt x="1563749" y="5370"/>
                  </a:cubicBezTo>
                  <a:cubicBezTo>
                    <a:pt x="1567187" y="8808"/>
                    <a:pt x="1569119" y="13471"/>
                    <a:pt x="1569119" y="18333"/>
                  </a:cubicBezTo>
                  <a:lnTo>
                    <a:pt x="1569119" y="485284"/>
                  </a:lnTo>
                  <a:cubicBezTo>
                    <a:pt x="1569119" y="495409"/>
                    <a:pt x="1560911" y="503617"/>
                    <a:pt x="1550786" y="503617"/>
                  </a:cubicBezTo>
                  <a:lnTo>
                    <a:pt x="18333" y="503617"/>
                  </a:lnTo>
                  <a:cubicBezTo>
                    <a:pt x="8208" y="503617"/>
                    <a:pt x="0" y="495409"/>
                    <a:pt x="0" y="485284"/>
                  </a:cubicBezTo>
                  <a:lnTo>
                    <a:pt x="0" y="18333"/>
                  </a:lnTo>
                  <a:cubicBezTo>
                    <a:pt x="0" y="8208"/>
                    <a:pt x="8208" y="0"/>
                    <a:pt x="18333" y="0"/>
                  </a:cubicBezTo>
                  <a:close/>
                </a:path>
              </a:pathLst>
            </a:custGeom>
            <a:solidFill>
              <a:srgbClr val="100F0D"/>
            </a:solidFill>
          </p:spPr>
        </p:sp>
        <p:sp>
          <p:nvSpPr>
            <p:cNvPr name="TextBox 24" id="24"/>
            <p:cNvSpPr txBox="true"/>
            <p:nvPr/>
          </p:nvSpPr>
          <p:spPr>
            <a:xfrm>
              <a:off x="0" y="-38100"/>
              <a:ext cx="1569119" cy="541717"/>
            </a:xfrm>
            <a:prstGeom prst="rect">
              <a:avLst/>
            </a:prstGeom>
          </p:spPr>
          <p:txBody>
            <a:bodyPr anchor="ctr" rtlCol="false" tIns="50800" lIns="50800" bIns="50800" rIns="50800"/>
            <a:lstStyle/>
            <a:p>
              <a:pPr algn="ctr">
                <a:lnSpc>
                  <a:spcPts val="2903"/>
                </a:lnSpc>
              </a:pPr>
            </a:p>
          </p:txBody>
        </p:sp>
      </p:grpSp>
      <p:grpSp>
        <p:nvGrpSpPr>
          <p:cNvPr name="Group 25" id="25"/>
          <p:cNvGrpSpPr>
            <a:grpSpLocks noChangeAspect="true"/>
          </p:cNvGrpSpPr>
          <p:nvPr/>
        </p:nvGrpSpPr>
        <p:grpSpPr>
          <a:xfrm rot="0">
            <a:off x="-46214" y="7097814"/>
            <a:ext cx="5669664" cy="3189186"/>
            <a:chOff x="0" y="0"/>
            <a:chExt cx="6089457" cy="3425320"/>
          </a:xfrm>
        </p:grpSpPr>
        <p:sp>
          <p:nvSpPr>
            <p:cNvPr name="Freeform 26" id="26"/>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solidFill>
              <a:srgbClr val="D94D4D"/>
            </a:solidFill>
          </p:spPr>
        </p:sp>
        <p:sp>
          <p:nvSpPr>
            <p:cNvPr name="Freeform 27" id="27"/>
            <p:cNvSpPr/>
            <p:nvPr/>
          </p:nvSpPr>
          <p:spPr>
            <a:xfrm flipH="false" flipV="false" rot="0">
              <a:off x="0" y="0"/>
              <a:ext cx="6089457" cy="3425320"/>
            </a:xfrm>
            <a:custGeom>
              <a:avLst/>
              <a:gdLst/>
              <a:ahLst/>
              <a:cxnLst/>
              <a:rect r="r" b="b" t="t" l="l"/>
              <a:pathLst>
                <a:path h="3425320" w="6089457">
                  <a:moveTo>
                    <a:pt x="0" y="0"/>
                  </a:moveTo>
                  <a:lnTo>
                    <a:pt x="0" y="3425320"/>
                  </a:lnTo>
                  <a:lnTo>
                    <a:pt x="6089457" y="3425320"/>
                  </a:lnTo>
                  <a:cubicBezTo>
                    <a:pt x="4059638" y="2283546"/>
                    <a:pt x="2029819" y="1141773"/>
                    <a:pt x="0" y="0"/>
                  </a:cubicBezTo>
                  <a:close/>
                </a:path>
              </a:pathLst>
            </a:custGeom>
            <a:blipFill>
              <a:blip r:embed="rId4"/>
              <a:stretch>
                <a:fillRect l="-98184" t="-51103" r="-41729" b="-133327"/>
              </a:stretch>
            </a:blipFill>
          </p:spPr>
        </p:sp>
      </p:grpSp>
      <p:grpSp>
        <p:nvGrpSpPr>
          <p:cNvPr name="Group 28" id="28"/>
          <p:cNvGrpSpPr>
            <a:grpSpLocks noChangeAspect="true"/>
          </p:cNvGrpSpPr>
          <p:nvPr/>
        </p:nvGrpSpPr>
        <p:grpSpPr>
          <a:xfrm rot="0">
            <a:off x="10858328" y="315308"/>
            <a:ext cx="7281908" cy="4096074"/>
            <a:chOff x="0" y="0"/>
            <a:chExt cx="6089457" cy="3425320"/>
          </a:xfrm>
        </p:grpSpPr>
        <p:sp>
          <p:nvSpPr>
            <p:cNvPr name="Freeform 29" id="29"/>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30" id="30"/>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blipFill>
              <a:blip r:embed="rId5"/>
              <a:stretch>
                <a:fillRect l="0" t="-5555" r="0" b="-5555"/>
              </a:stretch>
            </a:blipFill>
          </p:spPr>
        </p:sp>
      </p:grpSp>
      <p:sp>
        <p:nvSpPr>
          <p:cNvPr name="Freeform 31" id="31"/>
          <p:cNvSpPr/>
          <p:nvPr/>
        </p:nvSpPr>
        <p:spPr>
          <a:xfrm flipH="false" flipV="false" rot="0">
            <a:off x="9817239" y="6027598"/>
            <a:ext cx="1775801" cy="1842812"/>
          </a:xfrm>
          <a:custGeom>
            <a:avLst/>
            <a:gdLst/>
            <a:ahLst/>
            <a:cxnLst/>
            <a:rect r="r" b="b" t="t" l="l"/>
            <a:pathLst>
              <a:path h="1842812" w="1775801">
                <a:moveTo>
                  <a:pt x="0" y="0"/>
                </a:moveTo>
                <a:lnTo>
                  <a:pt x="1775801" y="0"/>
                </a:lnTo>
                <a:lnTo>
                  <a:pt x="1775801" y="1842812"/>
                </a:lnTo>
                <a:lnTo>
                  <a:pt x="0" y="1842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2701123" y="3122740"/>
            <a:ext cx="1579525" cy="1769325"/>
          </a:xfrm>
          <a:custGeom>
            <a:avLst/>
            <a:gdLst/>
            <a:ahLst/>
            <a:cxnLst/>
            <a:rect r="r" b="b" t="t" l="l"/>
            <a:pathLst>
              <a:path h="1769325" w="1579525">
                <a:moveTo>
                  <a:pt x="0" y="0"/>
                </a:moveTo>
                <a:lnTo>
                  <a:pt x="1579524" y="0"/>
                </a:lnTo>
                <a:lnTo>
                  <a:pt x="1579524" y="1769325"/>
                </a:lnTo>
                <a:lnTo>
                  <a:pt x="0" y="17693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2701123" y="5948206"/>
            <a:ext cx="1697485" cy="1798876"/>
          </a:xfrm>
          <a:custGeom>
            <a:avLst/>
            <a:gdLst/>
            <a:ahLst/>
            <a:cxnLst/>
            <a:rect r="r" b="b" t="t" l="l"/>
            <a:pathLst>
              <a:path h="1798876" w="1697485">
                <a:moveTo>
                  <a:pt x="0" y="0"/>
                </a:moveTo>
                <a:lnTo>
                  <a:pt x="1697485" y="0"/>
                </a:lnTo>
                <a:lnTo>
                  <a:pt x="1697485" y="1798876"/>
                </a:lnTo>
                <a:lnTo>
                  <a:pt x="0" y="17988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0">
            <a:off x="9955610" y="3122740"/>
            <a:ext cx="1637430" cy="1769325"/>
          </a:xfrm>
          <a:custGeom>
            <a:avLst/>
            <a:gdLst/>
            <a:ahLst/>
            <a:cxnLst/>
            <a:rect r="r" b="b" t="t" l="l"/>
            <a:pathLst>
              <a:path h="1769325" w="1637430">
                <a:moveTo>
                  <a:pt x="0" y="0"/>
                </a:moveTo>
                <a:lnTo>
                  <a:pt x="1637430" y="0"/>
                </a:lnTo>
                <a:lnTo>
                  <a:pt x="1637430" y="1769325"/>
                </a:lnTo>
                <a:lnTo>
                  <a:pt x="0" y="17693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5" id="35"/>
          <p:cNvSpPr txBox="true"/>
          <p:nvPr/>
        </p:nvSpPr>
        <p:spPr>
          <a:xfrm rot="0">
            <a:off x="4661652" y="3457784"/>
            <a:ext cx="2282831" cy="323668"/>
          </a:xfrm>
          <a:prstGeom prst="rect">
            <a:avLst/>
          </a:prstGeom>
        </p:spPr>
        <p:txBody>
          <a:bodyPr anchor="t" rtlCol="false" tIns="0" lIns="0" bIns="0" rIns="0">
            <a:spAutoFit/>
          </a:bodyPr>
          <a:lstStyle/>
          <a:p>
            <a:pPr algn="l">
              <a:lnSpc>
                <a:spcPts val="2641"/>
              </a:lnSpc>
              <a:spcBef>
                <a:spcPct val="0"/>
              </a:spcBef>
            </a:pPr>
            <a:r>
              <a:rPr lang="en-US" b="true" sz="1887" spc="-37">
                <a:solidFill>
                  <a:srgbClr val="FFFFFF"/>
                </a:solidFill>
                <a:latin typeface="Montserrat Bold"/>
                <a:ea typeface="Montserrat Bold"/>
                <a:cs typeface="Montserrat Bold"/>
                <a:sym typeface="Montserrat Bold"/>
              </a:rPr>
              <a:t>Linear Regression </a:t>
            </a:r>
          </a:p>
        </p:txBody>
      </p:sp>
      <p:sp>
        <p:nvSpPr>
          <p:cNvPr name="TextBox 36" id="36"/>
          <p:cNvSpPr txBox="true"/>
          <p:nvPr/>
        </p:nvSpPr>
        <p:spPr>
          <a:xfrm rot="0">
            <a:off x="4661652" y="3839362"/>
            <a:ext cx="3894757" cy="982985"/>
          </a:xfrm>
          <a:prstGeom prst="rect">
            <a:avLst/>
          </a:prstGeom>
        </p:spPr>
        <p:txBody>
          <a:bodyPr anchor="t" rtlCol="false" tIns="0" lIns="0" bIns="0" rIns="0">
            <a:spAutoFit/>
          </a:bodyPr>
          <a:lstStyle/>
          <a:p>
            <a:pPr algn="l">
              <a:lnSpc>
                <a:spcPts val="1985"/>
              </a:lnSpc>
              <a:spcBef>
                <a:spcPct val="0"/>
              </a:spcBef>
            </a:pPr>
            <a:r>
              <a:rPr lang="en-US" sz="1418">
                <a:solidFill>
                  <a:srgbClr val="FFFFFF"/>
                </a:solidFill>
                <a:latin typeface="Montserrat"/>
                <a:ea typeface="Montserrat"/>
                <a:cs typeface="Montserrat"/>
                <a:sym typeface="Montserrat"/>
              </a:rPr>
              <a:t>A basic regression model that predicts housing prices based on a linear relationship between features and the target variable.</a:t>
            </a:r>
          </a:p>
        </p:txBody>
      </p:sp>
      <p:sp>
        <p:nvSpPr>
          <p:cNvPr name="TextBox 37" id="37"/>
          <p:cNvSpPr txBox="true"/>
          <p:nvPr/>
        </p:nvSpPr>
        <p:spPr>
          <a:xfrm rot="0">
            <a:off x="4661652" y="6243617"/>
            <a:ext cx="3562983" cy="323668"/>
          </a:xfrm>
          <a:prstGeom prst="rect">
            <a:avLst/>
          </a:prstGeom>
        </p:spPr>
        <p:txBody>
          <a:bodyPr anchor="t" rtlCol="false" tIns="0" lIns="0" bIns="0" rIns="0">
            <a:spAutoFit/>
          </a:bodyPr>
          <a:lstStyle/>
          <a:p>
            <a:pPr algn="l">
              <a:lnSpc>
                <a:spcPts val="2641"/>
              </a:lnSpc>
              <a:spcBef>
                <a:spcPct val="0"/>
              </a:spcBef>
            </a:pPr>
            <a:r>
              <a:rPr lang="en-US" b="true" sz="1887" spc="-37">
                <a:solidFill>
                  <a:srgbClr val="FFFFFF"/>
                </a:solidFill>
                <a:latin typeface="Montserrat Bold"/>
                <a:ea typeface="Montserrat Bold"/>
                <a:cs typeface="Montserrat Bold"/>
                <a:sym typeface="Montserrat Bold"/>
              </a:rPr>
              <a:t>Random Forest Regressor</a:t>
            </a:r>
          </a:p>
        </p:txBody>
      </p:sp>
      <p:sp>
        <p:nvSpPr>
          <p:cNvPr name="TextBox 38" id="38"/>
          <p:cNvSpPr txBox="true"/>
          <p:nvPr/>
        </p:nvSpPr>
        <p:spPr>
          <a:xfrm rot="0">
            <a:off x="11876442" y="6243617"/>
            <a:ext cx="2622840" cy="323668"/>
          </a:xfrm>
          <a:prstGeom prst="rect">
            <a:avLst/>
          </a:prstGeom>
        </p:spPr>
        <p:txBody>
          <a:bodyPr anchor="t" rtlCol="false" tIns="0" lIns="0" bIns="0" rIns="0">
            <a:spAutoFit/>
          </a:bodyPr>
          <a:lstStyle/>
          <a:p>
            <a:pPr algn="l">
              <a:lnSpc>
                <a:spcPts val="2641"/>
              </a:lnSpc>
              <a:spcBef>
                <a:spcPct val="0"/>
              </a:spcBef>
            </a:pPr>
            <a:r>
              <a:rPr lang="en-US" b="true" sz="1887" spc="-37">
                <a:solidFill>
                  <a:srgbClr val="FFFFFF"/>
                </a:solidFill>
                <a:latin typeface="Montserrat Bold"/>
                <a:ea typeface="Montserrat Bold"/>
                <a:cs typeface="Montserrat Bold"/>
                <a:sym typeface="Montserrat Bold"/>
              </a:rPr>
              <a:t>XGBoost Regressor </a:t>
            </a:r>
          </a:p>
        </p:txBody>
      </p:sp>
      <p:sp>
        <p:nvSpPr>
          <p:cNvPr name="TextBox 39" id="39"/>
          <p:cNvSpPr txBox="true"/>
          <p:nvPr/>
        </p:nvSpPr>
        <p:spPr>
          <a:xfrm rot="0">
            <a:off x="11876442" y="6625196"/>
            <a:ext cx="3894757" cy="982985"/>
          </a:xfrm>
          <a:prstGeom prst="rect">
            <a:avLst/>
          </a:prstGeom>
        </p:spPr>
        <p:txBody>
          <a:bodyPr anchor="t" rtlCol="false" tIns="0" lIns="0" bIns="0" rIns="0">
            <a:spAutoFit/>
          </a:bodyPr>
          <a:lstStyle/>
          <a:p>
            <a:pPr algn="l">
              <a:lnSpc>
                <a:spcPts val="1985"/>
              </a:lnSpc>
              <a:spcBef>
                <a:spcPct val="0"/>
              </a:spcBef>
            </a:pPr>
            <a:r>
              <a:rPr lang="en-US" sz="1418">
                <a:solidFill>
                  <a:srgbClr val="FFFFFF"/>
                </a:solidFill>
                <a:latin typeface="Montserrat"/>
                <a:ea typeface="Montserrat"/>
                <a:cs typeface="Montserrat"/>
                <a:sym typeface="Montserrat"/>
              </a:rPr>
              <a:t>An advanced gradient boosting model that builds trees sequentially, optimizing for error reduction and high predictive performance.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DAG6VKrhz94</dc:identifier>
  <dcterms:modified xsi:type="dcterms:W3CDTF">2011-08-01T06:04:30Z</dcterms:modified>
  <cp:revision>1</cp:revision>
  <dc:title>PPT_12300402</dc:title>
</cp:coreProperties>
</file>